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4"/>
  </p:notesMasterIdLst>
  <p:handoutMasterIdLst>
    <p:handoutMasterId r:id="rId25"/>
  </p:handoutMasterIdLst>
  <p:sldIdLst>
    <p:sldId id="256" r:id="rId2"/>
    <p:sldId id="335" r:id="rId3"/>
    <p:sldId id="344" r:id="rId4"/>
    <p:sldId id="261" r:id="rId5"/>
    <p:sldId id="270" r:id="rId6"/>
    <p:sldId id="260" r:id="rId7"/>
    <p:sldId id="341" r:id="rId8"/>
    <p:sldId id="342" r:id="rId9"/>
    <p:sldId id="329" r:id="rId10"/>
    <p:sldId id="336" r:id="rId11"/>
    <p:sldId id="330" r:id="rId12"/>
    <p:sldId id="331" r:id="rId13"/>
    <p:sldId id="338" r:id="rId14"/>
    <p:sldId id="267" r:id="rId15"/>
    <p:sldId id="339" r:id="rId16"/>
    <p:sldId id="271" r:id="rId17"/>
    <p:sldId id="340" r:id="rId18"/>
    <p:sldId id="343" r:id="rId19"/>
    <p:sldId id="332" r:id="rId20"/>
    <p:sldId id="345" r:id="rId21"/>
    <p:sldId id="333" r:id="rId22"/>
    <p:sldId id="346"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A4AF"/>
    <a:srgbClr val="FCD637"/>
    <a:srgbClr val="004177"/>
    <a:srgbClr val="424244"/>
    <a:srgbClr val="BCA863"/>
    <a:srgbClr val="26929E"/>
    <a:srgbClr val="2A3A4A"/>
    <a:srgbClr val="2D3D4C"/>
    <a:srgbClr val="3CAD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7292A2E-F333-43FB-9621-5CBBE7FDCDCB}" styleName="Style léger 2 - Accentuation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ED083AE6-46FA-4A59-8FB0-9F97EB10719F}" styleName="Style léger 3 - Accentuation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D27102A9-8310-4765-A935-A1911B00CA55}" styleName="Style léger 1 - Accentuation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25" autoAdjust="0"/>
    <p:restoredTop sz="94660"/>
  </p:normalViewPr>
  <p:slideViewPr>
    <p:cSldViewPr snapToGrid="0">
      <p:cViewPr varScale="1">
        <p:scale>
          <a:sx n="79" d="100"/>
          <a:sy n="79" d="100"/>
        </p:scale>
        <p:origin x="542" y="72"/>
      </p:cViewPr>
      <p:guideLst>
        <p:guide orient="horz" pos="2160"/>
        <p:guide pos="3840"/>
      </p:guideLst>
    </p:cSldViewPr>
  </p:slideViewPr>
  <p:notesTextViewPr>
    <p:cViewPr>
      <p:scale>
        <a:sx n="3" d="2"/>
        <a:sy n="3" d="2"/>
      </p:scale>
      <p:origin x="0" y="0"/>
    </p:cViewPr>
  </p:notesTextViewPr>
  <p:notesViewPr>
    <p:cSldViewPr snapToGrid="0">
      <p:cViewPr varScale="1">
        <p:scale>
          <a:sx n="50" d="100"/>
          <a:sy n="50" d="100"/>
        </p:scale>
        <p:origin x="2640" y="2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pdussart\Documents\Bac%20pro%20HPS\CONGRES%20SF2S\Courbe%20inscrit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dirty="0"/>
              <a:t>Nombre de candidats</a:t>
            </a:r>
            <a:r>
              <a:rPr lang="fr-FR" baseline="0" dirty="0"/>
              <a:t> inscrits par voie d’accès</a:t>
            </a:r>
            <a:endParaRPr lang="fr-FR" dirty="0"/>
          </a:p>
        </c:rich>
      </c:tx>
      <c:overlay val="0"/>
      <c:spPr>
        <a:noFill/>
        <a:ln>
          <a:noFill/>
        </a:ln>
        <a:effectLst/>
      </c:spPr>
    </c:title>
    <c:autoTitleDeleted val="0"/>
    <c:plotArea>
      <c:layout>
        <c:manualLayout>
          <c:layoutTarget val="inner"/>
          <c:xMode val="edge"/>
          <c:yMode val="edge"/>
          <c:x val="8.0256935103568558E-2"/>
          <c:y val="0.20079259447482431"/>
          <c:w val="0.890196850393701"/>
          <c:h val="0.61498432487605703"/>
        </c:manualLayout>
      </c:layout>
      <c:lineChart>
        <c:grouping val="standard"/>
        <c:varyColors val="0"/>
        <c:ser>
          <c:idx val="0"/>
          <c:order val="0"/>
          <c:tx>
            <c:strRef>
              <c:f>Feuil1!$A$2</c:f>
              <c:strCache>
                <c:ptCount val="1"/>
                <c:pt idx="0">
                  <c:v>Scolaires</c:v>
                </c:pt>
              </c:strCache>
            </c:strRef>
          </c:tx>
          <c:spPr>
            <a:ln w="28575" cap="rnd">
              <a:solidFill>
                <a:schemeClr val="accent1"/>
              </a:solidFill>
              <a:round/>
            </a:ln>
            <a:effectLst/>
          </c:spPr>
          <c:marker>
            <c:symbol val="none"/>
          </c:marker>
          <c:cat>
            <c:numRef>
              <c:f>Feuil1!$B$1:$H$1</c:f>
              <c:numCache>
                <c:formatCode>General</c:formatCode>
                <c:ptCount val="7"/>
                <c:pt idx="0">
                  <c:v>2014</c:v>
                </c:pt>
                <c:pt idx="1">
                  <c:v>2015</c:v>
                </c:pt>
                <c:pt idx="2">
                  <c:v>2016</c:v>
                </c:pt>
                <c:pt idx="3">
                  <c:v>2017</c:v>
                </c:pt>
                <c:pt idx="4">
                  <c:v>2018</c:v>
                </c:pt>
                <c:pt idx="5">
                  <c:v>2020</c:v>
                </c:pt>
                <c:pt idx="6">
                  <c:v>2021</c:v>
                </c:pt>
              </c:numCache>
            </c:numRef>
          </c:cat>
          <c:val>
            <c:numRef>
              <c:f>Feuil1!$B$2:$H$2</c:f>
              <c:numCache>
                <c:formatCode>General</c:formatCode>
                <c:ptCount val="7"/>
                <c:pt idx="0">
                  <c:v>715</c:v>
                </c:pt>
                <c:pt idx="1">
                  <c:v>607</c:v>
                </c:pt>
                <c:pt idx="2">
                  <c:v>627</c:v>
                </c:pt>
                <c:pt idx="3">
                  <c:v>669</c:v>
                </c:pt>
                <c:pt idx="4">
                  <c:v>660</c:v>
                </c:pt>
                <c:pt idx="5">
                  <c:v>603</c:v>
                </c:pt>
                <c:pt idx="6">
                  <c:v>567</c:v>
                </c:pt>
              </c:numCache>
            </c:numRef>
          </c:val>
          <c:smooth val="0"/>
          <c:extLst>
            <c:ext xmlns:c16="http://schemas.microsoft.com/office/drawing/2014/chart" uri="{C3380CC4-5D6E-409C-BE32-E72D297353CC}">
              <c16:uniqueId val="{00000000-4A79-43BA-B39D-98EF75B2A75C}"/>
            </c:ext>
          </c:extLst>
        </c:ser>
        <c:ser>
          <c:idx val="1"/>
          <c:order val="1"/>
          <c:tx>
            <c:strRef>
              <c:f>Feuil1!$A$3</c:f>
              <c:strCache>
                <c:ptCount val="1"/>
                <c:pt idx="0">
                  <c:v>Apprentis</c:v>
                </c:pt>
              </c:strCache>
            </c:strRef>
          </c:tx>
          <c:spPr>
            <a:ln w="28575" cap="rnd">
              <a:solidFill>
                <a:schemeClr val="accent2"/>
              </a:solidFill>
              <a:round/>
            </a:ln>
            <a:effectLst/>
          </c:spPr>
          <c:marker>
            <c:symbol val="none"/>
          </c:marker>
          <c:cat>
            <c:numRef>
              <c:f>Feuil1!$B$1:$H$1</c:f>
              <c:numCache>
                <c:formatCode>General</c:formatCode>
                <c:ptCount val="7"/>
                <c:pt idx="0">
                  <c:v>2014</c:v>
                </c:pt>
                <c:pt idx="1">
                  <c:v>2015</c:v>
                </c:pt>
                <c:pt idx="2">
                  <c:v>2016</c:v>
                </c:pt>
                <c:pt idx="3">
                  <c:v>2017</c:v>
                </c:pt>
                <c:pt idx="4">
                  <c:v>2018</c:v>
                </c:pt>
                <c:pt idx="5">
                  <c:v>2020</c:v>
                </c:pt>
                <c:pt idx="6">
                  <c:v>2021</c:v>
                </c:pt>
              </c:numCache>
            </c:numRef>
          </c:cat>
          <c:val>
            <c:numRef>
              <c:f>Feuil1!$B$3:$H$3</c:f>
              <c:numCache>
                <c:formatCode>General</c:formatCode>
                <c:ptCount val="7"/>
                <c:pt idx="0">
                  <c:v>154</c:v>
                </c:pt>
                <c:pt idx="1">
                  <c:v>131</c:v>
                </c:pt>
                <c:pt idx="2">
                  <c:v>152</c:v>
                </c:pt>
                <c:pt idx="3">
                  <c:v>153</c:v>
                </c:pt>
                <c:pt idx="4">
                  <c:v>175</c:v>
                </c:pt>
                <c:pt idx="5">
                  <c:v>182</c:v>
                </c:pt>
                <c:pt idx="6">
                  <c:v>202</c:v>
                </c:pt>
              </c:numCache>
            </c:numRef>
          </c:val>
          <c:smooth val="0"/>
          <c:extLst>
            <c:ext xmlns:c16="http://schemas.microsoft.com/office/drawing/2014/chart" uri="{C3380CC4-5D6E-409C-BE32-E72D297353CC}">
              <c16:uniqueId val="{00000001-4A79-43BA-B39D-98EF75B2A75C}"/>
            </c:ext>
          </c:extLst>
        </c:ser>
        <c:ser>
          <c:idx val="2"/>
          <c:order val="2"/>
          <c:tx>
            <c:strRef>
              <c:f>Feuil1!$A$4</c:f>
              <c:strCache>
                <c:ptCount val="1"/>
                <c:pt idx="0">
                  <c:v>Formation continue</c:v>
                </c:pt>
              </c:strCache>
            </c:strRef>
          </c:tx>
          <c:spPr>
            <a:ln w="28575" cap="rnd">
              <a:solidFill>
                <a:schemeClr val="accent3"/>
              </a:solidFill>
              <a:round/>
            </a:ln>
            <a:effectLst/>
          </c:spPr>
          <c:marker>
            <c:symbol val="none"/>
          </c:marker>
          <c:cat>
            <c:numRef>
              <c:f>Feuil1!$B$1:$H$1</c:f>
              <c:numCache>
                <c:formatCode>General</c:formatCode>
                <c:ptCount val="7"/>
                <c:pt idx="0">
                  <c:v>2014</c:v>
                </c:pt>
                <c:pt idx="1">
                  <c:v>2015</c:v>
                </c:pt>
                <c:pt idx="2">
                  <c:v>2016</c:v>
                </c:pt>
                <c:pt idx="3">
                  <c:v>2017</c:v>
                </c:pt>
                <c:pt idx="4">
                  <c:v>2018</c:v>
                </c:pt>
                <c:pt idx="5">
                  <c:v>2020</c:v>
                </c:pt>
                <c:pt idx="6">
                  <c:v>2021</c:v>
                </c:pt>
              </c:numCache>
            </c:numRef>
          </c:cat>
          <c:val>
            <c:numRef>
              <c:f>Feuil1!$B$4:$H$4</c:f>
              <c:numCache>
                <c:formatCode>General</c:formatCode>
                <c:ptCount val="7"/>
                <c:pt idx="0">
                  <c:v>15</c:v>
                </c:pt>
                <c:pt idx="1">
                  <c:v>8</c:v>
                </c:pt>
                <c:pt idx="2">
                  <c:v>19</c:v>
                </c:pt>
                <c:pt idx="3">
                  <c:v>10</c:v>
                </c:pt>
                <c:pt idx="4">
                  <c:v>13</c:v>
                </c:pt>
                <c:pt idx="5">
                  <c:v>13</c:v>
                </c:pt>
                <c:pt idx="6">
                  <c:v>10</c:v>
                </c:pt>
              </c:numCache>
            </c:numRef>
          </c:val>
          <c:smooth val="0"/>
          <c:extLst>
            <c:ext xmlns:c16="http://schemas.microsoft.com/office/drawing/2014/chart" uri="{C3380CC4-5D6E-409C-BE32-E72D297353CC}">
              <c16:uniqueId val="{00000002-4A79-43BA-B39D-98EF75B2A75C}"/>
            </c:ext>
          </c:extLst>
        </c:ser>
        <c:ser>
          <c:idx val="3"/>
          <c:order val="3"/>
          <c:tx>
            <c:strRef>
              <c:f>Feuil1!$A$5</c:f>
              <c:strCache>
                <c:ptCount val="1"/>
                <c:pt idx="0">
                  <c:v>Candidats individuels</c:v>
                </c:pt>
              </c:strCache>
            </c:strRef>
          </c:tx>
          <c:spPr>
            <a:ln w="28575" cap="rnd">
              <a:solidFill>
                <a:schemeClr val="accent4"/>
              </a:solidFill>
              <a:round/>
            </a:ln>
            <a:effectLst/>
          </c:spPr>
          <c:marker>
            <c:symbol val="none"/>
          </c:marker>
          <c:cat>
            <c:numRef>
              <c:f>Feuil1!$B$1:$H$1</c:f>
              <c:numCache>
                <c:formatCode>General</c:formatCode>
                <c:ptCount val="7"/>
                <c:pt idx="0">
                  <c:v>2014</c:v>
                </c:pt>
                <c:pt idx="1">
                  <c:v>2015</c:v>
                </c:pt>
                <c:pt idx="2">
                  <c:v>2016</c:v>
                </c:pt>
                <c:pt idx="3">
                  <c:v>2017</c:v>
                </c:pt>
                <c:pt idx="4">
                  <c:v>2018</c:v>
                </c:pt>
                <c:pt idx="5">
                  <c:v>2020</c:v>
                </c:pt>
                <c:pt idx="6">
                  <c:v>2021</c:v>
                </c:pt>
              </c:numCache>
            </c:numRef>
          </c:cat>
          <c:val>
            <c:numRef>
              <c:f>Feuil1!$B$5:$H$5</c:f>
              <c:numCache>
                <c:formatCode>General</c:formatCode>
                <c:ptCount val="7"/>
                <c:pt idx="0">
                  <c:v>21</c:v>
                </c:pt>
                <c:pt idx="1">
                  <c:v>26</c:v>
                </c:pt>
                <c:pt idx="2">
                  <c:v>10</c:v>
                </c:pt>
                <c:pt idx="3">
                  <c:v>16</c:v>
                </c:pt>
                <c:pt idx="4">
                  <c:v>9</c:v>
                </c:pt>
                <c:pt idx="5">
                  <c:v>11</c:v>
                </c:pt>
                <c:pt idx="6">
                  <c:v>4</c:v>
                </c:pt>
              </c:numCache>
            </c:numRef>
          </c:val>
          <c:smooth val="0"/>
          <c:extLst>
            <c:ext xmlns:c16="http://schemas.microsoft.com/office/drawing/2014/chart" uri="{C3380CC4-5D6E-409C-BE32-E72D297353CC}">
              <c16:uniqueId val="{00000003-4A79-43BA-B39D-98EF75B2A75C}"/>
            </c:ext>
          </c:extLst>
        </c:ser>
        <c:dLbls>
          <c:showLegendKey val="0"/>
          <c:showVal val="0"/>
          <c:showCatName val="0"/>
          <c:showSerName val="0"/>
          <c:showPercent val="0"/>
          <c:showBubbleSize val="0"/>
        </c:dLbls>
        <c:smooth val="0"/>
        <c:axId val="64601088"/>
        <c:axId val="64897792"/>
      </c:lineChart>
      <c:catAx>
        <c:axId val="646010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64897792"/>
        <c:crosses val="autoZero"/>
        <c:auto val="1"/>
        <c:lblAlgn val="ctr"/>
        <c:lblOffset val="100"/>
        <c:noMultiLvlLbl val="0"/>
      </c:catAx>
      <c:valAx>
        <c:axId val="6489779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646010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8304A91-C92A-410C-9EEF-1AB9493B5B4E}" type="datetimeFigureOut">
              <a:rPr lang="fr-FR" smtClean="0"/>
              <a:pPr/>
              <a:t>29/09/2022</a:t>
            </a:fld>
            <a:endParaRPr lang="fr-FR" dirty="0"/>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dirty="0"/>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9E64207-507F-413A-B62E-7F0809F1EC5D}" type="slidenum">
              <a:rPr lang="fr-FR" smtClean="0"/>
              <a:pPr/>
              <a:t>‹N°›</a:t>
            </a:fld>
            <a:endParaRPr lang="fr-FR" dirty="0"/>
          </a:p>
        </p:txBody>
      </p:sp>
    </p:spTree>
    <p:extLst>
      <p:ext uri="{BB962C8B-B14F-4D97-AF65-F5344CB8AC3E}">
        <p14:creationId xmlns:p14="http://schemas.microsoft.com/office/powerpoint/2010/main" val="14081931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6801CE-695D-481E-9328-74ABD1B35E69}" type="datetimeFigureOut">
              <a:rPr lang="fr-FR" smtClean="0"/>
              <a:pPr/>
              <a:t>29/09/2022</a:t>
            </a:fld>
            <a:endParaRPr lang="fr-FR" dirty="0"/>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DA8C2B-A230-4CBA-A841-8D8D68092808}" type="slidenum">
              <a:rPr lang="fr-FR" smtClean="0"/>
              <a:pPr/>
              <a:t>‹N°›</a:t>
            </a:fld>
            <a:endParaRPr lang="fr-FR" dirty="0"/>
          </a:p>
        </p:txBody>
      </p:sp>
    </p:spTree>
    <p:extLst>
      <p:ext uri="{BB962C8B-B14F-4D97-AF65-F5344CB8AC3E}">
        <p14:creationId xmlns:p14="http://schemas.microsoft.com/office/powerpoint/2010/main" val="4205663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4104D4E-5B55-49D7-9794-425797F67D00}" type="datetime1">
              <a:rPr lang="fr-FR" smtClean="0"/>
              <a:pPr/>
              <a:t>29/09/2022</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3ECD01F6-F426-4625-B369-D2FBE7028413}" type="slidenum">
              <a:rPr lang="fr-FR" smtClean="0"/>
              <a:pPr/>
              <a:t>‹N°›</a:t>
            </a:fld>
            <a:endParaRPr lang="fr-FR" dirty="0"/>
          </a:p>
        </p:txBody>
      </p:sp>
      <p:pic>
        <p:nvPicPr>
          <p:cNvPr id="3" name="Image 2" descr="Une image contenant texte, signe, océan&#10;&#10;Description générée automatiquement">
            <a:extLst>
              <a:ext uri="{FF2B5EF4-FFF2-40B4-BE49-F238E27FC236}">
                <a16:creationId xmlns:a16="http://schemas.microsoft.com/office/drawing/2014/main" id="{34A9E443-E2A7-7A03-E286-E9D9AEA2878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16" t="2183" r="410" b="1149"/>
          <a:stretch/>
        </p:blipFill>
        <p:spPr>
          <a:xfrm>
            <a:off x="0" y="-1"/>
            <a:ext cx="12192000" cy="2762807"/>
          </a:xfrm>
          <a:prstGeom prst="rect">
            <a:avLst/>
          </a:prstGeom>
        </p:spPr>
      </p:pic>
    </p:spTree>
    <p:extLst>
      <p:ext uri="{BB962C8B-B14F-4D97-AF65-F5344CB8AC3E}">
        <p14:creationId xmlns:p14="http://schemas.microsoft.com/office/powerpoint/2010/main" val="7833231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156273" y="150170"/>
            <a:ext cx="11155326" cy="713600"/>
          </a:xfrm>
        </p:spPr>
        <p:txBody>
          <a:bodyPr anchor="b">
            <a:normAutofit/>
          </a:bodyPr>
          <a:lstStyle>
            <a:lvl1pPr algn="l">
              <a:defRPr sz="3600"/>
            </a:lvl1pPr>
          </a:lstStyle>
          <a:p>
            <a:r>
              <a:rPr lang="fr-FR" dirty="0"/>
              <a:t>Modifiez le style du titre</a:t>
            </a:r>
            <a:endParaRPr lang="en-US" dirty="0"/>
          </a:p>
        </p:txBody>
      </p:sp>
      <p:sp>
        <p:nvSpPr>
          <p:cNvPr id="4" name="Date Placeholder 3"/>
          <p:cNvSpPr>
            <a:spLocks noGrp="1"/>
          </p:cNvSpPr>
          <p:nvPr>
            <p:ph type="dt" sz="half" idx="10"/>
          </p:nvPr>
        </p:nvSpPr>
        <p:spPr/>
        <p:txBody>
          <a:bodyPr/>
          <a:lstStyle/>
          <a:p>
            <a:fld id="{44104D4E-5B55-49D7-9794-425797F67D00}" type="datetime1">
              <a:rPr lang="fr-FR" smtClean="0"/>
              <a:pPr/>
              <a:t>29/09/2022</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3ECD01F6-F426-4625-B369-D2FBE7028413}" type="slidenum">
              <a:rPr lang="fr-FR" smtClean="0"/>
              <a:pPr/>
              <a:t>‹N°›</a:t>
            </a:fld>
            <a:endParaRPr lang="fr-FR" dirty="0"/>
          </a:p>
        </p:txBody>
      </p:sp>
      <p:sp>
        <p:nvSpPr>
          <p:cNvPr id="26" name="Content Placeholder 2"/>
          <p:cNvSpPr>
            <a:spLocks noGrp="1"/>
          </p:cNvSpPr>
          <p:nvPr>
            <p:ph sz="half" idx="1"/>
          </p:nvPr>
        </p:nvSpPr>
        <p:spPr>
          <a:xfrm>
            <a:off x="736304" y="1580058"/>
            <a:ext cx="10719391" cy="4351338"/>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cxnSp>
        <p:nvCxnSpPr>
          <p:cNvPr id="7" name="Connecteur droit 6">
            <a:extLst>
              <a:ext uri="{FF2B5EF4-FFF2-40B4-BE49-F238E27FC236}">
                <a16:creationId xmlns:a16="http://schemas.microsoft.com/office/drawing/2014/main" id="{8997A7DC-F029-4CC3-A6CC-5DFAB9038B7B}"/>
              </a:ext>
            </a:extLst>
          </p:cNvPr>
          <p:cNvCxnSpPr/>
          <p:nvPr userDrawn="1"/>
        </p:nvCxnSpPr>
        <p:spPr>
          <a:xfrm>
            <a:off x="-23037" y="1002918"/>
            <a:ext cx="12215037" cy="0"/>
          </a:xfrm>
          <a:prstGeom prst="line">
            <a:avLst/>
          </a:prstGeom>
          <a:ln w="38100">
            <a:solidFill>
              <a:srgbClr val="FCD637"/>
            </a:solidFill>
          </a:ln>
        </p:spPr>
        <p:style>
          <a:lnRef idx="1">
            <a:schemeClr val="accent1"/>
          </a:lnRef>
          <a:fillRef idx="0">
            <a:schemeClr val="accent1"/>
          </a:fillRef>
          <a:effectRef idx="0">
            <a:schemeClr val="accent1"/>
          </a:effectRef>
          <a:fontRef idx="minor">
            <a:schemeClr val="tx1"/>
          </a:fontRef>
        </p:style>
      </p:cxnSp>
      <p:cxnSp>
        <p:nvCxnSpPr>
          <p:cNvPr id="8" name="Connecteur droit 7">
            <a:extLst>
              <a:ext uri="{FF2B5EF4-FFF2-40B4-BE49-F238E27FC236}">
                <a16:creationId xmlns:a16="http://schemas.microsoft.com/office/drawing/2014/main" id="{07DB46CC-C14C-43BC-B657-D74094B4FB47}"/>
              </a:ext>
            </a:extLst>
          </p:cNvPr>
          <p:cNvCxnSpPr/>
          <p:nvPr userDrawn="1"/>
        </p:nvCxnSpPr>
        <p:spPr>
          <a:xfrm>
            <a:off x="-23037" y="1048494"/>
            <a:ext cx="12215037" cy="0"/>
          </a:xfrm>
          <a:prstGeom prst="line">
            <a:avLst/>
          </a:prstGeom>
          <a:ln w="57150">
            <a:solidFill>
              <a:srgbClr val="00A4AF"/>
            </a:solidFill>
          </a:ln>
        </p:spPr>
        <p:style>
          <a:lnRef idx="1">
            <a:schemeClr val="accent1"/>
          </a:lnRef>
          <a:fillRef idx="0">
            <a:schemeClr val="accent1"/>
          </a:fillRef>
          <a:effectRef idx="0">
            <a:schemeClr val="accent1"/>
          </a:effectRef>
          <a:fontRef idx="minor">
            <a:schemeClr val="tx1"/>
          </a:fontRef>
        </p:style>
      </p:cxnSp>
      <p:cxnSp>
        <p:nvCxnSpPr>
          <p:cNvPr id="9" name="Connecteur droit 8">
            <a:extLst>
              <a:ext uri="{FF2B5EF4-FFF2-40B4-BE49-F238E27FC236}">
                <a16:creationId xmlns:a16="http://schemas.microsoft.com/office/drawing/2014/main" id="{C3BB64CE-69E6-4D2C-AE1D-A75086B61459}"/>
              </a:ext>
            </a:extLst>
          </p:cNvPr>
          <p:cNvCxnSpPr/>
          <p:nvPr userDrawn="1"/>
        </p:nvCxnSpPr>
        <p:spPr>
          <a:xfrm>
            <a:off x="-23037" y="1089621"/>
            <a:ext cx="12215037" cy="0"/>
          </a:xfrm>
          <a:prstGeom prst="line">
            <a:avLst/>
          </a:prstGeom>
          <a:ln w="38100">
            <a:solidFill>
              <a:srgbClr val="FCD637"/>
            </a:solidFill>
          </a:ln>
        </p:spPr>
        <p:style>
          <a:lnRef idx="1">
            <a:schemeClr val="accent1"/>
          </a:lnRef>
          <a:fillRef idx="0">
            <a:schemeClr val="accent1"/>
          </a:fillRef>
          <a:effectRef idx="0">
            <a:schemeClr val="accent1"/>
          </a:effectRef>
          <a:fontRef idx="minor">
            <a:schemeClr val="tx1"/>
          </a:fontRef>
        </p:style>
      </p:cxnSp>
      <p:sp>
        <p:nvSpPr>
          <p:cNvPr id="10" name="Triangle isocèle 9">
            <a:extLst>
              <a:ext uri="{FF2B5EF4-FFF2-40B4-BE49-F238E27FC236}">
                <a16:creationId xmlns:a16="http://schemas.microsoft.com/office/drawing/2014/main" id="{17C15816-3801-4795-AEBC-B8BFB4377826}"/>
              </a:ext>
            </a:extLst>
          </p:cNvPr>
          <p:cNvSpPr/>
          <p:nvPr userDrawn="1"/>
        </p:nvSpPr>
        <p:spPr>
          <a:xfrm rot="10800000">
            <a:off x="877978" y="856180"/>
            <a:ext cx="278295" cy="266183"/>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41859065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172200" y="1825625"/>
            <a:ext cx="5181600" cy="4351338"/>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B88A8262-E403-4F39-B837-69D9A29612ED}" type="datetime1">
              <a:rPr lang="fr-FR" smtClean="0"/>
              <a:pPr/>
              <a:t>29/09/2022</a:t>
            </a:fld>
            <a:endParaRPr lang="fr-FR" dirty="0"/>
          </a:p>
        </p:txBody>
      </p:sp>
      <p:sp>
        <p:nvSpPr>
          <p:cNvPr id="6" name="Footer Placeholder 5"/>
          <p:cNvSpPr>
            <a:spLocks noGrp="1"/>
          </p:cNvSpPr>
          <p:nvPr>
            <p:ph type="ftr" sz="quarter" idx="11"/>
          </p:nvPr>
        </p:nvSpPr>
        <p:spPr/>
        <p:txBody>
          <a:bodyPr/>
          <a:lstStyle/>
          <a:p>
            <a:endParaRPr lang="fr-FR" dirty="0"/>
          </a:p>
        </p:txBody>
      </p:sp>
      <p:sp>
        <p:nvSpPr>
          <p:cNvPr id="7" name="Slide Number Placeholder 6"/>
          <p:cNvSpPr>
            <a:spLocks noGrp="1"/>
          </p:cNvSpPr>
          <p:nvPr>
            <p:ph type="sldNum" sz="quarter" idx="12"/>
          </p:nvPr>
        </p:nvSpPr>
        <p:spPr/>
        <p:txBody>
          <a:bodyPr/>
          <a:lstStyle/>
          <a:p>
            <a:fld id="{3ECD01F6-F426-4625-B369-D2FBE7028413}" type="slidenum">
              <a:rPr lang="fr-FR" smtClean="0"/>
              <a:pPr/>
              <a:t>‹N°›</a:t>
            </a:fld>
            <a:endParaRPr lang="fr-FR" dirty="0"/>
          </a:p>
        </p:txBody>
      </p:sp>
      <p:cxnSp>
        <p:nvCxnSpPr>
          <p:cNvPr id="9" name="Connecteur droit 8"/>
          <p:cNvCxnSpPr/>
          <p:nvPr userDrawn="1"/>
        </p:nvCxnSpPr>
        <p:spPr>
          <a:xfrm>
            <a:off x="-23037" y="1002918"/>
            <a:ext cx="12215037" cy="0"/>
          </a:xfrm>
          <a:prstGeom prst="line">
            <a:avLst/>
          </a:prstGeom>
          <a:ln w="38100">
            <a:solidFill>
              <a:srgbClr val="FCD637"/>
            </a:solidFill>
          </a:ln>
        </p:spPr>
        <p:style>
          <a:lnRef idx="1">
            <a:schemeClr val="accent1"/>
          </a:lnRef>
          <a:fillRef idx="0">
            <a:schemeClr val="accent1"/>
          </a:fillRef>
          <a:effectRef idx="0">
            <a:schemeClr val="accent1"/>
          </a:effectRef>
          <a:fontRef idx="minor">
            <a:schemeClr val="tx1"/>
          </a:fontRef>
        </p:style>
      </p:cxnSp>
      <p:cxnSp>
        <p:nvCxnSpPr>
          <p:cNvPr id="10" name="Connecteur droit 9"/>
          <p:cNvCxnSpPr/>
          <p:nvPr userDrawn="1"/>
        </p:nvCxnSpPr>
        <p:spPr>
          <a:xfrm>
            <a:off x="-23037" y="1048494"/>
            <a:ext cx="12215037" cy="0"/>
          </a:xfrm>
          <a:prstGeom prst="line">
            <a:avLst/>
          </a:prstGeom>
          <a:ln w="57150">
            <a:solidFill>
              <a:srgbClr val="00A4AF"/>
            </a:solidFill>
          </a:ln>
        </p:spPr>
        <p:style>
          <a:lnRef idx="1">
            <a:schemeClr val="accent1"/>
          </a:lnRef>
          <a:fillRef idx="0">
            <a:schemeClr val="accent1"/>
          </a:fillRef>
          <a:effectRef idx="0">
            <a:schemeClr val="accent1"/>
          </a:effectRef>
          <a:fontRef idx="minor">
            <a:schemeClr val="tx1"/>
          </a:fontRef>
        </p:style>
      </p:cxnSp>
      <p:cxnSp>
        <p:nvCxnSpPr>
          <p:cNvPr id="11" name="Connecteur droit 10"/>
          <p:cNvCxnSpPr/>
          <p:nvPr userDrawn="1"/>
        </p:nvCxnSpPr>
        <p:spPr>
          <a:xfrm>
            <a:off x="-23037" y="1089621"/>
            <a:ext cx="12215037" cy="0"/>
          </a:xfrm>
          <a:prstGeom prst="line">
            <a:avLst/>
          </a:prstGeom>
          <a:ln w="38100">
            <a:solidFill>
              <a:srgbClr val="FCD637"/>
            </a:solidFill>
          </a:ln>
        </p:spPr>
        <p:style>
          <a:lnRef idx="1">
            <a:schemeClr val="accent1"/>
          </a:lnRef>
          <a:fillRef idx="0">
            <a:schemeClr val="accent1"/>
          </a:fillRef>
          <a:effectRef idx="0">
            <a:schemeClr val="accent1"/>
          </a:effectRef>
          <a:fontRef idx="minor">
            <a:schemeClr val="tx1"/>
          </a:fontRef>
        </p:style>
      </p:cxnSp>
      <p:sp>
        <p:nvSpPr>
          <p:cNvPr id="12" name="Triangle isocèle 11"/>
          <p:cNvSpPr/>
          <p:nvPr userDrawn="1"/>
        </p:nvSpPr>
        <p:spPr>
          <a:xfrm rot="10800000">
            <a:off x="877978" y="856180"/>
            <a:ext cx="278295" cy="266183"/>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Title 1"/>
          <p:cNvSpPr>
            <a:spLocks noGrp="1"/>
          </p:cNvSpPr>
          <p:nvPr>
            <p:ph type="ctrTitle"/>
          </p:nvPr>
        </p:nvSpPr>
        <p:spPr>
          <a:xfrm>
            <a:off x="1156273" y="150170"/>
            <a:ext cx="11155326" cy="713600"/>
          </a:xfrm>
        </p:spPr>
        <p:txBody>
          <a:bodyPr anchor="b">
            <a:normAutofit/>
          </a:bodyPr>
          <a:lstStyle>
            <a:lvl1pPr algn="l">
              <a:defRPr sz="3600"/>
            </a:lvl1pPr>
          </a:lstStyle>
          <a:p>
            <a:r>
              <a:rPr lang="fr-FR" dirty="0"/>
              <a:t>Modifiez le style du titre</a:t>
            </a:r>
            <a:endParaRPr lang="en-US" dirty="0"/>
          </a:p>
        </p:txBody>
      </p:sp>
    </p:spTree>
    <p:extLst>
      <p:ext uri="{BB962C8B-B14F-4D97-AF65-F5344CB8AC3E}">
        <p14:creationId xmlns:p14="http://schemas.microsoft.com/office/powerpoint/2010/main" val="30467942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re seul">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AF9A3E6D-BAEB-42BE-A089-79D7879E3C41}" type="datetime1">
              <a:rPr lang="fr-FR" smtClean="0"/>
              <a:pPr/>
              <a:t>29/09/2022</a:t>
            </a:fld>
            <a:endParaRPr lang="fr-FR" dirty="0"/>
          </a:p>
        </p:txBody>
      </p:sp>
      <p:sp>
        <p:nvSpPr>
          <p:cNvPr id="4" name="Footer Placeholder 3"/>
          <p:cNvSpPr>
            <a:spLocks noGrp="1"/>
          </p:cNvSpPr>
          <p:nvPr>
            <p:ph type="ftr" sz="quarter" idx="11"/>
          </p:nvPr>
        </p:nvSpPr>
        <p:spPr/>
        <p:txBody>
          <a:bodyPr/>
          <a:lstStyle/>
          <a:p>
            <a:endParaRPr lang="fr-FR" dirty="0"/>
          </a:p>
        </p:txBody>
      </p:sp>
      <p:sp>
        <p:nvSpPr>
          <p:cNvPr id="5" name="Slide Number Placeholder 4"/>
          <p:cNvSpPr>
            <a:spLocks noGrp="1"/>
          </p:cNvSpPr>
          <p:nvPr>
            <p:ph type="sldNum" sz="quarter" idx="12"/>
          </p:nvPr>
        </p:nvSpPr>
        <p:spPr/>
        <p:txBody>
          <a:bodyPr/>
          <a:lstStyle/>
          <a:p>
            <a:fld id="{3ECD01F6-F426-4625-B369-D2FBE7028413}" type="slidenum">
              <a:rPr lang="fr-FR" smtClean="0"/>
              <a:pPr/>
              <a:t>‹N°›</a:t>
            </a:fld>
            <a:endParaRPr lang="fr-FR" dirty="0"/>
          </a:p>
        </p:txBody>
      </p:sp>
      <p:sp>
        <p:nvSpPr>
          <p:cNvPr id="10" name="Triangle isocèle 9"/>
          <p:cNvSpPr/>
          <p:nvPr userDrawn="1"/>
        </p:nvSpPr>
        <p:spPr>
          <a:xfrm rot="10800000">
            <a:off x="877978" y="856180"/>
            <a:ext cx="278295" cy="266183"/>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2" name="Content Placeholder 2"/>
          <p:cNvSpPr>
            <a:spLocks noGrp="1"/>
          </p:cNvSpPr>
          <p:nvPr>
            <p:ph sz="half" idx="1"/>
          </p:nvPr>
        </p:nvSpPr>
        <p:spPr>
          <a:xfrm>
            <a:off x="667193" y="649287"/>
            <a:ext cx="10857614" cy="5198620"/>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Tree>
    <p:extLst>
      <p:ext uri="{BB962C8B-B14F-4D97-AF65-F5344CB8AC3E}">
        <p14:creationId xmlns:p14="http://schemas.microsoft.com/office/powerpoint/2010/main" val="36303979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re et textes 3 colonne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479999" y="1200000"/>
            <a:ext cx="11232000" cy="960000"/>
          </a:xfrm>
        </p:spPr>
        <p:txBody>
          <a:bodyPr/>
          <a:lstStyle>
            <a:lvl1pPr>
              <a:defRPr/>
            </a:lvl1pPr>
          </a:lstStyle>
          <a:p>
            <a:r>
              <a:rPr lang="fr-FR" dirty="0"/>
              <a:t>Titre</a:t>
            </a:r>
          </a:p>
        </p:txBody>
      </p:sp>
      <p:sp>
        <p:nvSpPr>
          <p:cNvPr id="3" name="Espace réservé de la date 2"/>
          <p:cNvSpPr>
            <a:spLocks noGrp="1"/>
          </p:cNvSpPr>
          <p:nvPr>
            <p:ph type="dt" sz="half" idx="10"/>
          </p:nvPr>
        </p:nvSpPr>
        <p:spPr bwMode="gray"/>
        <p:txBody>
          <a:bodyPr/>
          <a:lstStyle/>
          <a:p>
            <a:pPr algn="r"/>
            <a:r>
              <a:rPr lang="fr-FR" cap="all" dirty="0"/>
              <a:t>XX/XX/XXXX</a:t>
            </a:r>
          </a:p>
        </p:txBody>
      </p:sp>
      <p:sp>
        <p:nvSpPr>
          <p:cNvPr id="4" name="Espace réservé du pied de page 3"/>
          <p:cNvSpPr>
            <a:spLocks noGrp="1"/>
          </p:cNvSpPr>
          <p:nvPr>
            <p:ph type="ftr" sz="quarter" idx="11"/>
          </p:nvPr>
        </p:nvSpPr>
        <p:spPr bwMode="gray"/>
        <p:txBody>
          <a:bodyPr/>
          <a:lstStyle/>
          <a:p>
            <a:r>
              <a:rPr lang="fr-FR" dirty="0"/>
              <a:t>Intitulé de la direction/service interministérielle</a:t>
            </a:r>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10" name="Espace réservé du texte 9"/>
          <p:cNvSpPr>
            <a:spLocks noGrp="1"/>
          </p:cNvSpPr>
          <p:nvPr>
            <p:ph type="body" sz="quarter" idx="13" hasCustomPrompt="1"/>
          </p:nvPr>
        </p:nvSpPr>
        <p:spPr bwMode="gray">
          <a:xfrm>
            <a:off x="4416000" y="240000"/>
            <a:ext cx="7296000" cy="480000"/>
          </a:xfrm>
        </p:spPr>
        <p:txBody>
          <a:bodyPr/>
          <a:lstStyle>
            <a:lvl1pPr marL="143996" indent="-143996" algn="r">
              <a:spcAft>
                <a:spcPts val="0"/>
              </a:spcAft>
              <a:buFont typeface="+mj-lt"/>
              <a:buAutoNum type="arabicPeriod"/>
              <a:defRPr sz="1000" b="1"/>
            </a:lvl1pPr>
            <a:lvl2pPr marL="143996" indent="-143996" algn="r">
              <a:spcBef>
                <a:spcPts val="0"/>
              </a:spcBef>
              <a:spcAft>
                <a:spcPts val="0"/>
              </a:spcAft>
              <a:buFont typeface="+mj-lt"/>
              <a:buAutoNum type="alphaLcPeriod"/>
              <a:defRPr sz="1000"/>
            </a:lvl2pPr>
          </a:lstStyle>
          <a:p>
            <a:pPr lvl="0"/>
            <a:r>
              <a:rPr lang="fr-FR" dirty="0"/>
              <a:t>Titre</a:t>
            </a:r>
          </a:p>
          <a:p>
            <a:pPr lvl="1"/>
            <a:r>
              <a:rPr lang="fr-FR" dirty="0"/>
              <a:t>Sous-titre</a:t>
            </a:r>
          </a:p>
        </p:txBody>
      </p:sp>
      <p:sp>
        <p:nvSpPr>
          <p:cNvPr id="12" name="Espace réservé du texte 11"/>
          <p:cNvSpPr>
            <a:spLocks noGrp="1"/>
          </p:cNvSpPr>
          <p:nvPr>
            <p:ph type="body" sz="quarter" idx="14" hasCustomPrompt="1"/>
          </p:nvPr>
        </p:nvSpPr>
        <p:spPr bwMode="gray">
          <a:xfrm>
            <a:off x="479999" y="2448000"/>
            <a:ext cx="3360000" cy="3432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3" name="Espace réservé du texte 11"/>
          <p:cNvSpPr>
            <a:spLocks noGrp="1"/>
          </p:cNvSpPr>
          <p:nvPr>
            <p:ph type="body" sz="quarter" idx="15" hasCustomPrompt="1"/>
          </p:nvPr>
        </p:nvSpPr>
        <p:spPr bwMode="gray">
          <a:xfrm>
            <a:off x="4416000" y="2448000"/>
            <a:ext cx="3360000" cy="3432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4" name="Espace réservé du texte 11"/>
          <p:cNvSpPr>
            <a:spLocks noGrp="1"/>
          </p:cNvSpPr>
          <p:nvPr>
            <p:ph type="body" sz="quarter" idx="16" hasCustomPrompt="1"/>
          </p:nvPr>
        </p:nvSpPr>
        <p:spPr bwMode="gray">
          <a:xfrm>
            <a:off x="8352000" y="2448000"/>
            <a:ext cx="3360000" cy="3432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Tree>
    <p:extLst>
      <p:ext uri="{BB962C8B-B14F-4D97-AF65-F5344CB8AC3E}">
        <p14:creationId xmlns:p14="http://schemas.microsoft.com/office/powerpoint/2010/main" val="366832389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354BE9-4346-46E4-BB5D-21410934D53A}" type="datetime1">
              <a:rPr lang="fr-FR" smtClean="0"/>
              <a:pPr/>
              <a:t>29/09/2022</a:t>
            </a:fld>
            <a:endParaRPr lang="fr-FR"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CD01F6-F426-4625-B369-D2FBE7028413}" type="slidenum">
              <a:rPr lang="fr-FR" smtClean="0"/>
              <a:pPr/>
              <a:t>‹N°›</a:t>
            </a:fld>
            <a:endParaRPr lang="fr-FR" dirty="0"/>
          </a:p>
        </p:txBody>
      </p:sp>
    </p:spTree>
    <p:extLst>
      <p:ext uri="{BB962C8B-B14F-4D97-AF65-F5344CB8AC3E}">
        <p14:creationId xmlns:p14="http://schemas.microsoft.com/office/powerpoint/2010/main" val="3626860225"/>
      </p:ext>
    </p:extLst>
  </p:cSld>
  <p:clrMap bg1="lt1" tx1="dk1" bg2="lt2" tx2="dk2" accent1="accent1" accent2="accent2" accent3="accent3" accent4="accent4" accent5="accent5" accent6="accent6" hlink="hlink" folHlink="folHlink"/>
  <p:sldLayoutIdLst>
    <p:sldLayoutId id="2147483673" r:id="rId1"/>
    <p:sldLayoutId id="2147483680" r:id="rId2"/>
    <p:sldLayoutId id="2147483676" r:id="rId3"/>
    <p:sldLayoutId id="2147483679" r:id="rId4"/>
    <p:sldLayoutId id="2147483681" r:id="rId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hyperlink" Target="https://www.francecompetences.fr/recherche/rncp/36013/"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gif"/><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chart" Target="../charts/chart1.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hyperlink" Target="https://www.francecompetences.fr/recherche/rncp/14893/" TargetMode="Externa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2478305" y="3000275"/>
            <a:ext cx="10111260" cy="3802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7913" tIns="43957" rIns="87913" bIns="43957">
            <a:spAutoFit/>
          </a:bodyPr>
          <a:lstStyle>
            <a:lvl1pPr>
              <a:defRPr>
                <a:solidFill>
                  <a:schemeClr val="tx1"/>
                </a:solidFill>
                <a:latin typeface="Franklin Gothic Book" panose="020B0503020102020204" pitchFamily="34" charset="0"/>
                <a:ea typeface="MS PGothic" panose="020B0600070205080204" pitchFamily="34" charset="-128"/>
              </a:defRPr>
            </a:lvl1pPr>
            <a:lvl2pPr marL="742950" indent="-285750">
              <a:defRPr>
                <a:solidFill>
                  <a:schemeClr val="tx1"/>
                </a:solidFill>
                <a:latin typeface="Franklin Gothic Book" panose="020B0503020102020204" pitchFamily="34" charset="0"/>
                <a:ea typeface="MS PGothic" panose="020B0600070205080204" pitchFamily="34" charset="-128"/>
              </a:defRPr>
            </a:lvl2pPr>
            <a:lvl3pPr marL="1143000" indent="-228600">
              <a:defRPr>
                <a:solidFill>
                  <a:schemeClr val="tx1"/>
                </a:solidFill>
                <a:latin typeface="Franklin Gothic Book" panose="020B0503020102020204" pitchFamily="34" charset="0"/>
                <a:ea typeface="MS PGothic" panose="020B0600070205080204" pitchFamily="34" charset="-128"/>
              </a:defRPr>
            </a:lvl3pPr>
            <a:lvl4pPr marL="1600200" indent="-228600">
              <a:defRPr>
                <a:solidFill>
                  <a:schemeClr val="tx1"/>
                </a:solidFill>
                <a:latin typeface="Franklin Gothic Book" panose="020B0503020102020204" pitchFamily="34" charset="0"/>
                <a:ea typeface="MS PGothic" panose="020B0600070205080204" pitchFamily="34" charset="-128"/>
              </a:defRPr>
            </a:lvl4pPr>
            <a:lvl5pPr marL="2057400" indent="-228600">
              <a:defRPr>
                <a:solidFill>
                  <a:schemeClr val="tx1"/>
                </a:solidFill>
                <a:latin typeface="Franklin Gothic Book" panose="020B0503020102020204" pitchFamily="34" charset="0"/>
                <a:ea typeface="MS PGothic" panose="020B0600070205080204" pitchFamily="34" charset="-128"/>
              </a:defRPr>
            </a:lvl5pPr>
            <a:lvl6pPr marL="2514600" indent="-228600" defTabSz="438150" eaLnBrk="0" fontAlgn="base" hangingPunct="0">
              <a:spcBef>
                <a:spcPct val="0"/>
              </a:spcBef>
              <a:spcAft>
                <a:spcPct val="0"/>
              </a:spcAft>
              <a:defRPr>
                <a:solidFill>
                  <a:schemeClr val="tx1"/>
                </a:solidFill>
                <a:latin typeface="Franklin Gothic Book" panose="020B0503020102020204" pitchFamily="34" charset="0"/>
                <a:ea typeface="MS PGothic" panose="020B0600070205080204" pitchFamily="34" charset="-128"/>
              </a:defRPr>
            </a:lvl6pPr>
            <a:lvl7pPr marL="2971800" indent="-228600" defTabSz="438150" eaLnBrk="0" fontAlgn="base" hangingPunct="0">
              <a:spcBef>
                <a:spcPct val="0"/>
              </a:spcBef>
              <a:spcAft>
                <a:spcPct val="0"/>
              </a:spcAft>
              <a:defRPr>
                <a:solidFill>
                  <a:schemeClr val="tx1"/>
                </a:solidFill>
                <a:latin typeface="Franklin Gothic Book" panose="020B0503020102020204" pitchFamily="34" charset="0"/>
                <a:ea typeface="MS PGothic" panose="020B0600070205080204" pitchFamily="34" charset="-128"/>
              </a:defRPr>
            </a:lvl7pPr>
            <a:lvl8pPr marL="3429000" indent="-228600" defTabSz="438150" eaLnBrk="0" fontAlgn="base" hangingPunct="0">
              <a:spcBef>
                <a:spcPct val="0"/>
              </a:spcBef>
              <a:spcAft>
                <a:spcPct val="0"/>
              </a:spcAft>
              <a:defRPr>
                <a:solidFill>
                  <a:schemeClr val="tx1"/>
                </a:solidFill>
                <a:latin typeface="Franklin Gothic Book" panose="020B0503020102020204" pitchFamily="34" charset="0"/>
                <a:ea typeface="MS PGothic" panose="020B0600070205080204" pitchFamily="34" charset="-128"/>
              </a:defRPr>
            </a:lvl8pPr>
            <a:lvl9pPr marL="3886200" indent="-228600" defTabSz="438150" eaLnBrk="0" fontAlgn="base" hangingPunct="0">
              <a:spcBef>
                <a:spcPct val="0"/>
              </a:spcBef>
              <a:spcAft>
                <a:spcPct val="0"/>
              </a:spcAft>
              <a:defRPr>
                <a:solidFill>
                  <a:schemeClr val="tx1"/>
                </a:solidFill>
                <a:latin typeface="Franklin Gothic Book" panose="020B0503020102020204" pitchFamily="34" charset="0"/>
                <a:ea typeface="MS PGothic" panose="020B0600070205080204" pitchFamily="34" charset="-128"/>
              </a:defRPr>
            </a:lvl9pPr>
          </a:lstStyle>
          <a:p>
            <a:pPr eaLnBrk="1" hangingPunct="1"/>
            <a:r>
              <a:rPr lang="fr-FR" altLang="fr-FR" sz="4800" b="1" dirty="0">
                <a:solidFill>
                  <a:srgbClr val="004177"/>
                </a:solidFill>
                <a:latin typeface="Calibri Light" panose="020F0302020204030204" pitchFamily="34" charset="0"/>
              </a:rPr>
              <a:t>Etat des lieux des formations initiales</a:t>
            </a:r>
          </a:p>
          <a:p>
            <a:pPr eaLnBrk="1" hangingPunct="1"/>
            <a:r>
              <a:rPr lang="fr-FR" altLang="fr-FR" sz="4800" b="1" dirty="0">
                <a:solidFill>
                  <a:srgbClr val="004177"/>
                </a:solidFill>
                <a:latin typeface="Calibri Light" panose="020F0302020204030204" pitchFamily="34" charset="0"/>
              </a:rPr>
              <a:t>et continues des agents de stérilisation</a:t>
            </a:r>
          </a:p>
          <a:p>
            <a:pPr eaLnBrk="1" hangingPunct="1"/>
            <a:endParaRPr lang="fr-FR" altLang="fr-FR" sz="3200" baseline="30000" dirty="0">
              <a:solidFill>
                <a:srgbClr val="00A4AF"/>
              </a:solidFill>
              <a:latin typeface="Calibri Light" panose="020F0302020204030204" pitchFamily="34" charset="0"/>
            </a:endParaRPr>
          </a:p>
          <a:p>
            <a:pPr eaLnBrk="1" hangingPunct="1"/>
            <a:endParaRPr lang="fr-FR" altLang="fr-FR" baseline="30000" dirty="0">
              <a:solidFill>
                <a:srgbClr val="C7D300"/>
              </a:solidFill>
              <a:latin typeface="Calibri Light" panose="020F0302020204030204" pitchFamily="34" charset="0"/>
            </a:endParaRPr>
          </a:p>
          <a:p>
            <a:pPr eaLnBrk="1" hangingPunct="1"/>
            <a:r>
              <a:rPr lang="fr-FR" altLang="fr-FR" sz="2800" i="1" baseline="30000" dirty="0">
                <a:solidFill>
                  <a:srgbClr val="BCA863"/>
                </a:solidFill>
                <a:latin typeface="Calibri Light" panose="020F0302020204030204" pitchFamily="34" charset="0"/>
              </a:rPr>
              <a:t>Patricia DUSSART, Inspectrice de l’Education Nationale</a:t>
            </a:r>
          </a:p>
          <a:p>
            <a:pPr eaLnBrk="1" hangingPunct="1"/>
            <a:r>
              <a:rPr lang="fr-FR" altLang="fr-FR" sz="2800" i="1" baseline="30000" dirty="0">
                <a:solidFill>
                  <a:srgbClr val="BCA863"/>
                </a:solidFill>
                <a:latin typeface="Calibri Light" panose="020F0302020204030204" pitchFamily="34" charset="0"/>
              </a:rPr>
              <a:t>Sciences Biologiques et Sciences Sociales Appliquées - Académie de Versailles</a:t>
            </a:r>
          </a:p>
          <a:p>
            <a:pPr eaLnBrk="1" hangingPunct="1"/>
            <a:endParaRPr lang="fr-FR" altLang="fr-FR" sz="2800" i="1" baseline="30000" dirty="0">
              <a:solidFill>
                <a:srgbClr val="BCA863"/>
              </a:solidFill>
              <a:latin typeface="Calibri Light" panose="020F0302020204030204" pitchFamily="34" charset="0"/>
            </a:endParaRPr>
          </a:p>
          <a:p>
            <a:pPr eaLnBrk="1" hangingPunct="1"/>
            <a:r>
              <a:rPr lang="fr-FR" altLang="fr-FR" sz="2800" i="1" baseline="30000" dirty="0">
                <a:solidFill>
                  <a:srgbClr val="BCA863"/>
                </a:solidFill>
                <a:latin typeface="Calibri Light" panose="020F0302020204030204" pitchFamily="34" charset="0"/>
              </a:rPr>
              <a:t>Michel CHAUVET, Professeur de biotechnologies, bac pro Hygiène Propreté Stérilisation, </a:t>
            </a:r>
          </a:p>
          <a:p>
            <a:pPr eaLnBrk="1" hangingPunct="1"/>
            <a:r>
              <a:rPr lang="fr-FR" altLang="fr-FR" sz="2800" i="1" baseline="30000" dirty="0">
                <a:solidFill>
                  <a:srgbClr val="BCA863"/>
                </a:solidFill>
                <a:latin typeface="Calibri Light" panose="020F0302020204030204" pitchFamily="34" charset="0"/>
              </a:rPr>
              <a:t>Lycée Anatole France, Colombes (92) – Académie de Versailles</a:t>
            </a:r>
          </a:p>
          <a:p>
            <a:pPr eaLnBrk="1" hangingPunct="1"/>
            <a:r>
              <a:rPr lang="fr-FR" altLang="fr-FR" sz="2800" i="1" baseline="30000" dirty="0">
                <a:solidFill>
                  <a:srgbClr val="BCA863"/>
                </a:solidFill>
                <a:latin typeface="Calibri Light" panose="020F0302020204030204" pitchFamily="34" charset="0"/>
              </a:rPr>
              <a:t>Coordonnateur pédagogique du titre d’Agent de Stérilisation en Milieu Hospitalier, GRETA92</a:t>
            </a:r>
          </a:p>
        </p:txBody>
      </p:sp>
      <p:sp>
        <p:nvSpPr>
          <p:cNvPr id="6" name="Triangle isocèle 5"/>
          <p:cNvSpPr/>
          <p:nvPr/>
        </p:nvSpPr>
        <p:spPr>
          <a:xfrm rot="5400000">
            <a:off x="1954881" y="3738578"/>
            <a:ext cx="219075" cy="185737"/>
          </a:xfrm>
          <a:prstGeom prst="triangle">
            <a:avLst/>
          </a:prstGeom>
          <a:solidFill>
            <a:srgbClr val="00A4AF"/>
          </a:solidFill>
          <a:ln>
            <a:noFill/>
          </a:ln>
          <a:effectLst/>
        </p:spPr>
        <p:style>
          <a:lnRef idx="1">
            <a:schemeClr val="accent1"/>
          </a:lnRef>
          <a:fillRef idx="3">
            <a:schemeClr val="accent1"/>
          </a:fillRef>
          <a:effectRef idx="2">
            <a:schemeClr val="accent1"/>
          </a:effectRef>
          <a:fontRef idx="minor">
            <a:schemeClr val="lt1"/>
          </a:fontRef>
        </p:style>
        <p:txBody>
          <a:bodyPr lIns="69933" tIns="34967" rIns="69933" bIns="34967" anchor="ctr"/>
          <a:lstStyle/>
          <a:p>
            <a:pPr algn="ctr" defTabSz="439566">
              <a:defRPr/>
            </a:pPr>
            <a:endParaRPr lang="fr-FR" dirty="0">
              <a:solidFill>
                <a:srgbClr val="7CD2F1"/>
              </a:solidFill>
            </a:endParaRPr>
          </a:p>
        </p:txBody>
      </p:sp>
      <p:sp>
        <p:nvSpPr>
          <p:cNvPr id="3" name="Espace réservé du numéro de diapositive 2"/>
          <p:cNvSpPr>
            <a:spLocks noGrp="1"/>
          </p:cNvSpPr>
          <p:nvPr>
            <p:ph type="sldNum" sz="quarter" idx="12"/>
          </p:nvPr>
        </p:nvSpPr>
        <p:spPr/>
        <p:txBody>
          <a:bodyPr/>
          <a:lstStyle/>
          <a:p>
            <a:fld id="{3ECD01F6-F426-4625-B369-D2FBE7028413}" type="slidenum">
              <a:rPr lang="fr-FR" smtClean="0"/>
              <a:pPr/>
              <a:t>1</a:t>
            </a:fld>
            <a:endParaRPr lang="fr-FR" dirty="0"/>
          </a:p>
        </p:txBody>
      </p:sp>
    </p:spTree>
    <p:extLst>
      <p:ext uri="{BB962C8B-B14F-4D97-AF65-F5344CB8AC3E}">
        <p14:creationId xmlns:p14="http://schemas.microsoft.com/office/powerpoint/2010/main" val="29259131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1613949" y="3331580"/>
            <a:ext cx="11001260" cy="3002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7913" tIns="43957" rIns="87913" bIns="43957">
            <a:spAutoFit/>
          </a:bodyPr>
          <a:lstStyle>
            <a:lvl1pPr>
              <a:defRPr>
                <a:solidFill>
                  <a:schemeClr val="tx1"/>
                </a:solidFill>
                <a:latin typeface="Franklin Gothic Book" panose="020B0503020102020204" pitchFamily="34" charset="0"/>
                <a:ea typeface="MS PGothic" panose="020B0600070205080204" pitchFamily="34" charset="-128"/>
              </a:defRPr>
            </a:lvl1pPr>
            <a:lvl2pPr marL="742950" indent="-285750">
              <a:defRPr>
                <a:solidFill>
                  <a:schemeClr val="tx1"/>
                </a:solidFill>
                <a:latin typeface="Franklin Gothic Book" panose="020B0503020102020204" pitchFamily="34" charset="0"/>
                <a:ea typeface="MS PGothic" panose="020B0600070205080204" pitchFamily="34" charset="-128"/>
              </a:defRPr>
            </a:lvl2pPr>
            <a:lvl3pPr marL="1143000" indent="-228600">
              <a:defRPr>
                <a:solidFill>
                  <a:schemeClr val="tx1"/>
                </a:solidFill>
                <a:latin typeface="Franklin Gothic Book" panose="020B0503020102020204" pitchFamily="34" charset="0"/>
                <a:ea typeface="MS PGothic" panose="020B0600070205080204" pitchFamily="34" charset="-128"/>
              </a:defRPr>
            </a:lvl3pPr>
            <a:lvl4pPr marL="1600200" indent="-228600">
              <a:defRPr>
                <a:solidFill>
                  <a:schemeClr val="tx1"/>
                </a:solidFill>
                <a:latin typeface="Franklin Gothic Book" panose="020B0503020102020204" pitchFamily="34" charset="0"/>
                <a:ea typeface="MS PGothic" panose="020B0600070205080204" pitchFamily="34" charset="-128"/>
              </a:defRPr>
            </a:lvl4pPr>
            <a:lvl5pPr marL="2057400" indent="-228600">
              <a:defRPr>
                <a:solidFill>
                  <a:schemeClr val="tx1"/>
                </a:solidFill>
                <a:latin typeface="Franklin Gothic Book" panose="020B0503020102020204" pitchFamily="34" charset="0"/>
                <a:ea typeface="MS PGothic" panose="020B0600070205080204" pitchFamily="34" charset="-128"/>
              </a:defRPr>
            </a:lvl5pPr>
            <a:lvl6pPr marL="2514600" indent="-228600" defTabSz="438150" eaLnBrk="0" fontAlgn="base" hangingPunct="0">
              <a:spcBef>
                <a:spcPct val="0"/>
              </a:spcBef>
              <a:spcAft>
                <a:spcPct val="0"/>
              </a:spcAft>
              <a:defRPr>
                <a:solidFill>
                  <a:schemeClr val="tx1"/>
                </a:solidFill>
                <a:latin typeface="Franklin Gothic Book" panose="020B0503020102020204" pitchFamily="34" charset="0"/>
                <a:ea typeface="MS PGothic" panose="020B0600070205080204" pitchFamily="34" charset="-128"/>
              </a:defRPr>
            </a:lvl6pPr>
            <a:lvl7pPr marL="2971800" indent="-228600" defTabSz="438150" eaLnBrk="0" fontAlgn="base" hangingPunct="0">
              <a:spcBef>
                <a:spcPct val="0"/>
              </a:spcBef>
              <a:spcAft>
                <a:spcPct val="0"/>
              </a:spcAft>
              <a:defRPr>
                <a:solidFill>
                  <a:schemeClr val="tx1"/>
                </a:solidFill>
                <a:latin typeface="Franklin Gothic Book" panose="020B0503020102020204" pitchFamily="34" charset="0"/>
                <a:ea typeface="MS PGothic" panose="020B0600070205080204" pitchFamily="34" charset="-128"/>
              </a:defRPr>
            </a:lvl7pPr>
            <a:lvl8pPr marL="3429000" indent="-228600" defTabSz="438150" eaLnBrk="0" fontAlgn="base" hangingPunct="0">
              <a:spcBef>
                <a:spcPct val="0"/>
              </a:spcBef>
              <a:spcAft>
                <a:spcPct val="0"/>
              </a:spcAft>
              <a:defRPr>
                <a:solidFill>
                  <a:schemeClr val="tx1"/>
                </a:solidFill>
                <a:latin typeface="Franklin Gothic Book" panose="020B0503020102020204" pitchFamily="34" charset="0"/>
                <a:ea typeface="MS PGothic" panose="020B0600070205080204" pitchFamily="34" charset="-128"/>
              </a:defRPr>
            </a:lvl8pPr>
            <a:lvl9pPr marL="3886200" indent="-228600" defTabSz="438150" eaLnBrk="0" fontAlgn="base" hangingPunct="0">
              <a:spcBef>
                <a:spcPct val="0"/>
              </a:spcBef>
              <a:spcAft>
                <a:spcPct val="0"/>
              </a:spcAft>
              <a:defRPr>
                <a:solidFill>
                  <a:schemeClr val="tx1"/>
                </a:solidFill>
                <a:latin typeface="Franklin Gothic Book" panose="020B0503020102020204" pitchFamily="34" charset="0"/>
                <a:ea typeface="MS PGothic" panose="020B0600070205080204" pitchFamily="34" charset="-128"/>
              </a:defRPr>
            </a:lvl9pPr>
          </a:lstStyle>
          <a:p>
            <a:r>
              <a:rPr lang="fr-FR" altLang="fr-FR" sz="4800" b="1" dirty="0">
                <a:solidFill>
                  <a:srgbClr val="004177"/>
                </a:solidFill>
                <a:latin typeface="Calibri Light" panose="020F0302020204030204" pitchFamily="34" charset="0"/>
              </a:rPr>
              <a:t>Formation continue : Le titre professionnel </a:t>
            </a:r>
          </a:p>
          <a:p>
            <a:pPr eaLnBrk="1" hangingPunct="1"/>
            <a:r>
              <a:rPr lang="fr-FR" altLang="fr-FR" sz="4800" b="1" dirty="0">
                <a:solidFill>
                  <a:srgbClr val="004177"/>
                </a:solidFill>
                <a:latin typeface="Calibri Light" panose="020F0302020204030204" pitchFamily="34" charset="0"/>
              </a:rPr>
              <a:t>Agent de Stérilisation en Milieu Hospitalier</a:t>
            </a:r>
          </a:p>
          <a:p>
            <a:endParaRPr lang="fr-FR" altLang="fr-FR" sz="2800" i="1" baseline="30000" dirty="0">
              <a:solidFill>
                <a:srgbClr val="BCA863"/>
              </a:solidFill>
              <a:latin typeface="Calibri Light" panose="020F0302020204030204" pitchFamily="34" charset="0"/>
            </a:endParaRPr>
          </a:p>
          <a:p>
            <a:endParaRPr lang="fr-FR" altLang="fr-FR" sz="2800" i="1" baseline="30000" dirty="0">
              <a:solidFill>
                <a:srgbClr val="BCA863"/>
              </a:solidFill>
              <a:latin typeface="Calibri Light" panose="020F0302020204030204" pitchFamily="34" charset="0"/>
            </a:endParaRPr>
          </a:p>
          <a:p>
            <a:r>
              <a:rPr lang="fr-FR" altLang="fr-FR" sz="2800" i="1" baseline="30000" dirty="0">
                <a:solidFill>
                  <a:srgbClr val="BCA863"/>
                </a:solidFill>
                <a:latin typeface="Calibri Light" panose="020F0302020204030204" pitchFamily="34" charset="0"/>
              </a:rPr>
              <a:t>Michel CHAUVET, Professeur de biotechnologies, bac pro Hygiène Propreté Stérilisation, </a:t>
            </a:r>
          </a:p>
          <a:p>
            <a:r>
              <a:rPr lang="fr-FR" altLang="fr-FR" sz="2800" i="1" baseline="30000" dirty="0">
                <a:solidFill>
                  <a:srgbClr val="BCA863"/>
                </a:solidFill>
                <a:latin typeface="Calibri Light" panose="020F0302020204030204" pitchFamily="34" charset="0"/>
              </a:rPr>
              <a:t>Lycée Anatole France, Colombes (92) – Académie de Versailles</a:t>
            </a:r>
          </a:p>
          <a:p>
            <a:r>
              <a:rPr lang="fr-FR" altLang="fr-FR" sz="2800" i="1" baseline="30000" dirty="0">
                <a:solidFill>
                  <a:srgbClr val="BCA863"/>
                </a:solidFill>
                <a:latin typeface="Calibri Light" panose="020F0302020204030204" pitchFamily="34" charset="0"/>
              </a:rPr>
              <a:t>Coordonnateur pédagogique du titre d’Agent de Stérilisation en Milieu Hospitalier, GRETA92</a:t>
            </a:r>
          </a:p>
        </p:txBody>
      </p:sp>
      <p:sp>
        <p:nvSpPr>
          <p:cNvPr id="6" name="Triangle isocèle 5"/>
          <p:cNvSpPr/>
          <p:nvPr/>
        </p:nvSpPr>
        <p:spPr>
          <a:xfrm rot="5400000">
            <a:off x="1411543" y="4043378"/>
            <a:ext cx="219075" cy="185737"/>
          </a:xfrm>
          <a:prstGeom prst="triangle">
            <a:avLst/>
          </a:prstGeom>
          <a:solidFill>
            <a:srgbClr val="00A4AF"/>
          </a:solidFill>
          <a:ln>
            <a:noFill/>
          </a:ln>
          <a:effectLst/>
        </p:spPr>
        <p:style>
          <a:lnRef idx="1">
            <a:schemeClr val="accent1"/>
          </a:lnRef>
          <a:fillRef idx="3">
            <a:schemeClr val="accent1"/>
          </a:fillRef>
          <a:effectRef idx="2">
            <a:schemeClr val="accent1"/>
          </a:effectRef>
          <a:fontRef idx="minor">
            <a:schemeClr val="lt1"/>
          </a:fontRef>
        </p:style>
        <p:txBody>
          <a:bodyPr lIns="69933" tIns="34967" rIns="69933" bIns="34967" anchor="ctr"/>
          <a:lstStyle/>
          <a:p>
            <a:pPr algn="ctr" defTabSz="439566">
              <a:defRPr/>
            </a:pPr>
            <a:endParaRPr lang="fr-FR">
              <a:solidFill>
                <a:srgbClr val="7CD2F1"/>
              </a:solidFill>
            </a:endParaRPr>
          </a:p>
        </p:txBody>
      </p:sp>
      <p:sp>
        <p:nvSpPr>
          <p:cNvPr id="3" name="Espace réservé du numéro de diapositive 2"/>
          <p:cNvSpPr>
            <a:spLocks noGrp="1"/>
          </p:cNvSpPr>
          <p:nvPr>
            <p:ph type="sldNum" sz="quarter" idx="12"/>
          </p:nvPr>
        </p:nvSpPr>
        <p:spPr/>
        <p:txBody>
          <a:bodyPr/>
          <a:lstStyle/>
          <a:p>
            <a:fld id="{3ECD01F6-F426-4625-B369-D2FBE7028413}" type="slidenum">
              <a:rPr lang="fr-FR" smtClean="0"/>
              <a:pPr/>
              <a:t>10</a:t>
            </a:fld>
            <a:endParaRPr lang="fr-FR"/>
          </a:p>
        </p:txBody>
      </p:sp>
    </p:spTree>
    <p:extLst>
      <p:ext uri="{BB962C8B-B14F-4D97-AF65-F5344CB8AC3E}">
        <p14:creationId xmlns:p14="http://schemas.microsoft.com/office/powerpoint/2010/main" val="26929151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99235DB2-743B-CC52-E01A-AA0EACAE7F96}"/>
              </a:ext>
            </a:extLst>
          </p:cNvPr>
          <p:cNvSpPr>
            <a:spLocks noGrp="1"/>
          </p:cNvSpPr>
          <p:nvPr>
            <p:ph type="sldNum" sz="quarter" idx="12"/>
          </p:nvPr>
        </p:nvSpPr>
        <p:spPr/>
        <p:txBody>
          <a:bodyPr/>
          <a:lstStyle/>
          <a:p>
            <a:fld id="{3ECD01F6-F426-4625-B369-D2FBE7028413}" type="slidenum">
              <a:rPr lang="fr-FR" smtClean="0"/>
              <a:pPr/>
              <a:t>11</a:t>
            </a:fld>
            <a:endParaRPr lang="fr-FR"/>
          </a:p>
        </p:txBody>
      </p:sp>
      <p:sp>
        <p:nvSpPr>
          <p:cNvPr id="6" name="Titre 5">
            <a:extLst>
              <a:ext uri="{FF2B5EF4-FFF2-40B4-BE49-F238E27FC236}">
                <a16:creationId xmlns:a16="http://schemas.microsoft.com/office/drawing/2014/main" id="{8A7C9669-B552-4D5F-9D93-7BB8F8499234}"/>
              </a:ext>
            </a:extLst>
          </p:cNvPr>
          <p:cNvSpPr>
            <a:spLocks noGrp="1"/>
          </p:cNvSpPr>
          <p:nvPr>
            <p:ph type="ctrTitle"/>
          </p:nvPr>
        </p:nvSpPr>
        <p:spPr>
          <a:xfrm>
            <a:off x="1197439" y="282692"/>
            <a:ext cx="11155326" cy="713600"/>
          </a:xfrm>
        </p:spPr>
        <p:txBody>
          <a:bodyPr>
            <a:noAutofit/>
          </a:bodyPr>
          <a:lstStyle/>
          <a:p>
            <a:r>
              <a:rPr lang="fr-FR" dirty="0"/>
              <a:t>Le titre professionnel</a:t>
            </a:r>
            <a:br>
              <a:rPr lang="fr-FR" dirty="0"/>
            </a:br>
            <a:r>
              <a:rPr lang="fr-FR" dirty="0"/>
              <a:t>Agent de Stérilisation en Milieu Hospitalier (ASMH)</a:t>
            </a:r>
          </a:p>
        </p:txBody>
      </p:sp>
      <p:graphicFrame>
        <p:nvGraphicFramePr>
          <p:cNvPr id="5" name="Tableau 7">
            <a:extLst>
              <a:ext uri="{FF2B5EF4-FFF2-40B4-BE49-F238E27FC236}">
                <a16:creationId xmlns:a16="http://schemas.microsoft.com/office/drawing/2014/main" id="{5042B8B7-76FE-856B-F287-A40289EBE98F}"/>
              </a:ext>
            </a:extLst>
          </p:cNvPr>
          <p:cNvGraphicFramePr>
            <a:graphicFrameLocks noGrp="1"/>
          </p:cNvGraphicFramePr>
          <p:nvPr>
            <p:ph sz="half" idx="1"/>
            <p:extLst>
              <p:ext uri="{D42A27DB-BD31-4B8C-83A1-F6EECF244321}">
                <p14:modId xmlns:p14="http://schemas.microsoft.com/office/powerpoint/2010/main" val="4057686536"/>
              </p:ext>
            </p:extLst>
          </p:nvPr>
        </p:nvGraphicFramePr>
        <p:xfrm>
          <a:off x="442478" y="1315911"/>
          <a:ext cx="10706370" cy="5006060"/>
        </p:xfrm>
        <a:graphic>
          <a:graphicData uri="http://schemas.openxmlformats.org/drawingml/2006/table">
            <a:tbl>
              <a:tblPr firstRow="1" bandRow="1">
                <a:tableStyleId>{5C22544A-7EE6-4342-B048-85BDC9FD1C3A}</a:tableStyleId>
              </a:tblPr>
              <a:tblGrid>
                <a:gridCol w="2110902">
                  <a:extLst>
                    <a:ext uri="{9D8B030D-6E8A-4147-A177-3AD203B41FA5}">
                      <a16:colId xmlns:a16="http://schemas.microsoft.com/office/drawing/2014/main" val="1517030244"/>
                    </a:ext>
                  </a:extLst>
                </a:gridCol>
                <a:gridCol w="8595468">
                  <a:extLst>
                    <a:ext uri="{9D8B030D-6E8A-4147-A177-3AD203B41FA5}">
                      <a16:colId xmlns:a16="http://schemas.microsoft.com/office/drawing/2014/main" val="2754346124"/>
                    </a:ext>
                  </a:extLst>
                </a:gridCol>
              </a:tblGrid>
              <a:tr h="456693">
                <a:tc>
                  <a:txBody>
                    <a:bodyPr/>
                    <a:lstStyle/>
                    <a:p>
                      <a:r>
                        <a:rPr lang="fr-FR" sz="2000" dirty="0">
                          <a:solidFill>
                            <a:sysClr val="windowText" lastClr="000000"/>
                          </a:solidFill>
                        </a:rPr>
                        <a:t>Niveau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D637"/>
                    </a:solidFill>
                  </a:tcPr>
                </a:tc>
                <a:tc>
                  <a:txBody>
                    <a:bodyPr/>
                    <a:lstStyle/>
                    <a:p>
                      <a:pPr algn="ctr"/>
                      <a:r>
                        <a:rPr lang="fr-FR" sz="2000" dirty="0">
                          <a:solidFill>
                            <a:sysClr val="windowText" lastClr="000000"/>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73531712"/>
                  </a:ext>
                </a:extLst>
              </a:tr>
              <a:tr h="456693">
                <a:tc>
                  <a:txBody>
                    <a:bodyPr/>
                    <a:lstStyle/>
                    <a:p>
                      <a:r>
                        <a:rPr lang="fr-FR" sz="2000" dirty="0">
                          <a:solidFill>
                            <a:sysClr val="windowText" lastClr="000000"/>
                          </a:solidFill>
                        </a:rPr>
                        <a:t>Tutelle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D637"/>
                    </a:solidFill>
                  </a:tcPr>
                </a:tc>
                <a:tc>
                  <a:txBody>
                    <a:bodyPr/>
                    <a:lstStyle/>
                    <a:p>
                      <a:r>
                        <a:rPr lang="fr-FR" sz="2000" dirty="0">
                          <a:solidFill>
                            <a:sysClr val="windowText" lastClr="000000"/>
                          </a:solidFill>
                          <a:highlight>
                            <a:srgbClr val="FFFFFF"/>
                          </a:highlight>
                        </a:rPr>
                        <a:t>Ministère du travail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44812415"/>
                  </a:ext>
                </a:extLst>
              </a:tr>
              <a:tr h="807996">
                <a:tc>
                  <a:txBody>
                    <a:bodyPr/>
                    <a:lstStyle/>
                    <a:p>
                      <a:r>
                        <a:rPr lang="fr-FR" sz="2000" dirty="0">
                          <a:solidFill>
                            <a:sysClr val="windowText" lastClr="000000"/>
                          </a:solidFill>
                        </a:rPr>
                        <a:t>Organisme </a:t>
                      </a:r>
                    </a:p>
                    <a:p>
                      <a:r>
                        <a:rPr lang="fr-FR" sz="2000" dirty="0">
                          <a:solidFill>
                            <a:sysClr val="windowText" lastClr="000000"/>
                          </a:solidFill>
                        </a:rPr>
                        <a:t>certificateur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D637"/>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000" dirty="0">
                          <a:solidFill>
                            <a:sysClr val="windowText" lastClr="000000"/>
                          </a:solidFill>
                          <a:highlight>
                            <a:srgbClr val="FFFFFF"/>
                          </a:highlight>
                        </a:rPr>
                        <a:t>Groupement d'Intérêt Public Formation et Certification pour l’Insertion Professionnelle (GIP FCIP) de l’académie de Toulouse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35092733"/>
                  </a:ext>
                </a:extLst>
              </a:tr>
              <a:tr h="649910">
                <a:tc>
                  <a:txBody>
                    <a:bodyPr/>
                    <a:lstStyle/>
                    <a:p>
                      <a:r>
                        <a:rPr lang="fr-FR" sz="2000" dirty="0">
                          <a:solidFill>
                            <a:sysClr val="windowText" lastClr="000000"/>
                          </a:solidFill>
                        </a:rPr>
                        <a:t>Enregistrement </a:t>
                      </a:r>
                      <a:r>
                        <a:rPr lang="fr-FR" sz="1100" dirty="0">
                          <a:solidFill>
                            <a:sysClr val="windowText" lastClr="000000"/>
                          </a:solidFill>
                        </a:rPr>
                        <a:t>aux répertoires nationaux</a:t>
                      </a:r>
                      <a:endParaRPr lang="fr-FR" sz="20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D637"/>
                    </a:solidFill>
                  </a:tcPr>
                </a:tc>
                <a:tc>
                  <a:txBody>
                    <a:bodyPr/>
                    <a:lstStyle/>
                    <a:p>
                      <a:r>
                        <a:rPr lang="fr-FR" sz="2000" b="0" i="0" kern="1200" cap="all" dirty="0">
                          <a:solidFill>
                            <a:schemeClr val="dk1"/>
                          </a:solidFill>
                          <a:effectLst/>
                          <a:latin typeface="+mn-lt"/>
                          <a:ea typeface="+mn-ea"/>
                          <a:cs typeface="+mn-cs"/>
                        </a:rPr>
                        <a:t>                                                            </a:t>
                      </a:r>
                      <a:r>
                        <a:rPr lang="fr-FR" sz="2000" b="0" i="0" kern="1200" cap="none" dirty="0">
                          <a:solidFill>
                            <a:schemeClr val="dk1"/>
                          </a:solidFill>
                          <a:effectLst/>
                          <a:latin typeface="+mn-lt"/>
                          <a:ea typeface="+mn-ea"/>
                          <a:cs typeface="+mn-cs"/>
                        </a:rPr>
                        <a:t>3</a:t>
                      </a:r>
                      <a:r>
                        <a:rPr lang="fr-FR" sz="2000" b="0" i="0" kern="1200" cap="none" baseline="30000" dirty="0">
                          <a:solidFill>
                            <a:schemeClr val="dk1"/>
                          </a:solidFill>
                          <a:effectLst/>
                          <a:latin typeface="+mn-lt"/>
                          <a:ea typeface="+mn-ea"/>
                          <a:cs typeface="+mn-cs"/>
                        </a:rPr>
                        <a:t>ème</a:t>
                      </a:r>
                      <a:r>
                        <a:rPr lang="fr-FR" sz="2000" b="0" i="0" kern="1200" cap="none" dirty="0">
                          <a:solidFill>
                            <a:schemeClr val="dk1"/>
                          </a:solidFill>
                          <a:effectLst/>
                          <a:latin typeface="+mn-lt"/>
                          <a:ea typeface="+mn-ea"/>
                          <a:cs typeface="+mn-cs"/>
                        </a:rPr>
                        <a:t> renouvellement en nov. 2021</a:t>
                      </a:r>
                      <a:endParaRPr lang="fr-FR" sz="20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14717587"/>
                  </a:ext>
                </a:extLst>
              </a:tr>
              <a:tr h="45669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000" dirty="0">
                          <a:solidFill>
                            <a:sysClr val="windowText" lastClr="000000"/>
                          </a:solidFill>
                        </a:rPr>
                        <a:t>Public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D637"/>
                    </a:solidFill>
                  </a:tcPr>
                </a:tc>
                <a:tc>
                  <a:txBody>
                    <a:bodyPr/>
                    <a:lstStyle/>
                    <a:p>
                      <a:r>
                        <a:rPr lang="fr-FR" sz="2000" dirty="0"/>
                        <a:t>Adulte (formation continue) et jeune (apprentis)</a:t>
                      </a:r>
                      <a:endParaRPr lang="fr-FR" sz="20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79244715"/>
                  </a:ext>
                </a:extLst>
              </a:tr>
              <a:tr h="456693">
                <a:tc>
                  <a:txBody>
                    <a:bodyPr/>
                    <a:lstStyle/>
                    <a:p>
                      <a:r>
                        <a:rPr lang="fr-FR" sz="2000" dirty="0">
                          <a:solidFill>
                            <a:sysClr val="windowText" lastClr="000000"/>
                          </a:solidFill>
                        </a:rPr>
                        <a:t>Taux d’insertion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D637"/>
                    </a:solidFill>
                  </a:tcPr>
                </a:tc>
                <a:tc>
                  <a:txBody>
                    <a:bodyPr/>
                    <a:lstStyle/>
                    <a:p>
                      <a:r>
                        <a:rPr lang="fr-FR" sz="2000" dirty="0">
                          <a:solidFill>
                            <a:sysClr val="windowText" lastClr="000000"/>
                          </a:solidFill>
                        </a:rPr>
                        <a:t>94 % après 6 mois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17790367"/>
                  </a:ext>
                </a:extLst>
              </a:tr>
              <a:tr h="456693">
                <a:tc>
                  <a:txBody>
                    <a:bodyPr/>
                    <a:lstStyle/>
                    <a:p>
                      <a:r>
                        <a:rPr lang="fr-FR" sz="2000" dirty="0">
                          <a:solidFill>
                            <a:sysClr val="windowText" lastClr="000000"/>
                          </a:solidFill>
                        </a:rPr>
                        <a:t>Coût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D637"/>
                    </a:solidFill>
                  </a:tcPr>
                </a:tc>
                <a:tc>
                  <a:txBody>
                    <a:bodyPr/>
                    <a:lstStyle/>
                    <a:p>
                      <a:r>
                        <a:rPr lang="fr-FR" sz="2000" dirty="0">
                          <a:solidFill>
                            <a:sysClr val="windowText" lastClr="000000"/>
                          </a:solidFill>
                        </a:rPr>
                        <a:t>Environ 4000€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8002677"/>
                  </a:ext>
                </a:extLst>
              </a:tr>
              <a:tr h="456693">
                <a:tc>
                  <a:txBody>
                    <a:bodyPr/>
                    <a:lstStyle/>
                    <a:p>
                      <a:r>
                        <a:rPr lang="fr-FR" sz="2000" dirty="0">
                          <a:solidFill>
                            <a:sysClr val="windowText" lastClr="000000"/>
                          </a:solidFill>
                        </a:rPr>
                        <a:t>Type de contrat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D637"/>
                    </a:solidFill>
                  </a:tcPr>
                </a:tc>
                <a:tc>
                  <a:txBody>
                    <a:bodyPr/>
                    <a:lstStyle/>
                    <a:p>
                      <a:r>
                        <a:rPr lang="fr-FR" sz="2000" dirty="0">
                          <a:solidFill>
                            <a:sysClr val="windowText" lastClr="000000"/>
                          </a:solidFill>
                        </a:rPr>
                        <a:t>Contrat de professionnalisation, apprentissage,…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00759278"/>
                  </a:ext>
                </a:extLst>
              </a:tr>
              <a:tr h="807996">
                <a:tc>
                  <a:txBody>
                    <a:bodyPr/>
                    <a:lstStyle/>
                    <a:p>
                      <a:r>
                        <a:rPr lang="fr-FR" sz="2000" dirty="0">
                          <a:solidFill>
                            <a:sysClr val="windowText" lastClr="000000"/>
                          </a:solidFill>
                        </a:rPr>
                        <a:t>Financement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D637"/>
                    </a:solidFill>
                  </a:tcPr>
                </a:tc>
                <a:tc>
                  <a:txBody>
                    <a:bodyPr/>
                    <a:lstStyle/>
                    <a:p>
                      <a:r>
                        <a:rPr lang="fr-FR" sz="2000" dirty="0">
                          <a:solidFill>
                            <a:sysClr val="windowText" lastClr="000000"/>
                          </a:solidFill>
                        </a:rPr>
                        <a:t>Pole emploi, CPF, transition Pro, conseil régionaux, plan de développement des compétences de établissements de santé, financement personnel…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22788603"/>
                  </a:ext>
                </a:extLst>
              </a:tr>
            </a:tbl>
          </a:graphicData>
        </a:graphic>
      </p:graphicFrame>
      <p:sp>
        <p:nvSpPr>
          <p:cNvPr id="7" name="Triangle isocèle 6">
            <a:extLst>
              <a:ext uri="{FF2B5EF4-FFF2-40B4-BE49-F238E27FC236}">
                <a16:creationId xmlns:a16="http://schemas.microsoft.com/office/drawing/2014/main" id="{E0B62A1E-E114-4D12-BF92-90C32E520178}"/>
              </a:ext>
            </a:extLst>
          </p:cNvPr>
          <p:cNvSpPr/>
          <p:nvPr/>
        </p:nvSpPr>
        <p:spPr>
          <a:xfrm rot="5400000">
            <a:off x="630761" y="437086"/>
            <a:ext cx="219075" cy="185737"/>
          </a:xfrm>
          <a:prstGeom prst="triangle">
            <a:avLst/>
          </a:prstGeom>
          <a:solidFill>
            <a:srgbClr val="00A4AF"/>
          </a:solidFill>
          <a:ln>
            <a:noFill/>
          </a:ln>
          <a:effectLst/>
        </p:spPr>
        <p:style>
          <a:lnRef idx="1">
            <a:schemeClr val="accent1"/>
          </a:lnRef>
          <a:fillRef idx="3">
            <a:schemeClr val="accent1"/>
          </a:fillRef>
          <a:effectRef idx="2">
            <a:schemeClr val="accent1"/>
          </a:effectRef>
          <a:fontRef idx="minor">
            <a:schemeClr val="lt1"/>
          </a:fontRef>
        </p:style>
        <p:txBody>
          <a:bodyPr lIns="69933" tIns="34967" rIns="69933" bIns="34967" anchor="ctr"/>
          <a:lstStyle/>
          <a:p>
            <a:pPr algn="ctr" defTabSz="439566">
              <a:defRPr/>
            </a:pPr>
            <a:endParaRPr lang="fr-FR">
              <a:solidFill>
                <a:srgbClr val="7CD2F1"/>
              </a:solidFill>
            </a:endParaRPr>
          </a:p>
        </p:txBody>
      </p:sp>
      <p:pic>
        <p:nvPicPr>
          <p:cNvPr id="8" name="Image 7">
            <a:extLst>
              <a:ext uri="{FF2B5EF4-FFF2-40B4-BE49-F238E27FC236}">
                <a16:creationId xmlns:a16="http://schemas.microsoft.com/office/drawing/2014/main" id="{677F72C5-5908-4EA3-8D68-C0BE080C65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4149" y="3066774"/>
            <a:ext cx="1568968" cy="590825"/>
          </a:xfrm>
          <a:prstGeom prst="rect">
            <a:avLst/>
          </a:prstGeom>
        </p:spPr>
      </p:pic>
      <p:pic>
        <p:nvPicPr>
          <p:cNvPr id="9" name="Image 8"/>
          <p:cNvPicPr/>
          <p:nvPr/>
        </p:nvPicPr>
        <p:blipFill>
          <a:blip r:embed="rId3"/>
          <a:srcRect l="75317" t="63010" r="7451" b="29052"/>
          <a:stretch>
            <a:fillRect/>
          </a:stretch>
        </p:blipFill>
        <p:spPr bwMode="auto">
          <a:xfrm>
            <a:off x="4203587" y="3137452"/>
            <a:ext cx="1361641" cy="504382"/>
          </a:xfrm>
          <a:prstGeom prst="rect">
            <a:avLst/>
          </a:prstGeom>
          <a:noFill/>
          <a:ln w="9525">
            <a:noFill/>
            <a:miter lim="800000"/>
            <a:headEnd/>
            <a:tailEnd/>
          </a:ln>
        </p:spPr>
      </p:pic>
      <p:pic>
        <p:nvPicPr>
          <p:cNvPr id="10" name="Graphique 18" descr="Lien">
            <a:hlinkClick r:id="rId4"/>
            <a:extLst>
              <a:ext uri="{FF2B5EF4-FFF2-40B4-BE49-F238E27FC236}">
                <a16:creationId xmlns:a16="http://schemas.microsoft.com/office/drawing/2014/main" id="{3E70D374-B682-4900-AE88-81E8F8F96D70}"/>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491636" y="3203420"/>
            <a:ext cx="393105" cy="393105"/>
          </a:xfrm>
          <a:prstGeom prst="rect">
            <a:avLst/>
          </a:prstGeom>
        </p:spPr>
      </p:pic>
    </p:spTree>
    <p:extLst>
      <p:ext uri="{BB962C8B-B14F-4D97-AF65-F5344CB8AC3E}">
        <p14:creationId xmlns:p14="http://schemas.microsoft.com/office/powerpoint/2010/main" val="59447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99235DB2-743B-CC52-E01A-AA0EACAE7F96}"/>
              </a:ext>
            </a:extLst>
          </p:cNvPr>
          <p:cNvSpPr>
            <a:spLocks noGrp="1"/>
          </p:cNvSpPr>
          <p:nvPr>
            <p:ph type="sldNum" sz="quarter" idx="12"/>
          </p:nvPr>
        </p:nvSpPr>
        <p:spPr/>
        <p:txBody>
          <a:bodyPr/>
          <a:lstStyle/>
          <a:p>
            <a:fld id="{3ECD01F6-F426-4625-B369-D2FBE7028413}" type="slidenum">
              <a:rPr lang="fr-FR" smtClean="0"/>
              <a:pPr/>
              <a:t>12</a:t>
            </a:fld>
            <a:endParaRPr lang="fr-FR"/>
          </a:p>
        </p:txBody>
      </p:sp>
      <p:sp>
        <p:nvSpPr>
          <p:cNvPr id="6" name="Titre 5">
            <a:extLst>
              <a:ext uri="{FF2B5EF4-FFF2-40B4-BE49-F238E27FC236}">
                <a16:creationId xmlns:a16="http://schemas.microsoft.com/office/drawing/2014/main" id="{8A7C9669-B552-4D5F-9D93-7BB8F8499234}"/>
              </a:ext>
            </a:extLst>
          </p:cNvPr>
          <p:cNvSpPr>
            <a:spLocks noGrp="1"/>
          </p:cNvSpPr>
          <p:nvPr>
            <p:ph type="ctrTitle"/>
          </p:nvPr>
        </p:nvSpPr>
        <p:spPr>
          <a:xfrm>
            <a:off x="1197439" y="282692"/>
            <a:ext cx="11155326" cy="713600"/>
          </a:xfrm>
        </p:spPr>
        <p:txBody>
          <a:bodyPr>
            <a:noAutofit/>
          </a:bodyPr>
          <a:lstStyle/>
          <a:p>
            <a:r>
              <a:rPr lang="fr-FR" dirty="0"/>
              <a:t>Le titre professionnel</a:t>
            </a:r>
            <a:br>
              <a:rPr lang="fr-FR" dirty="0"/>
            </a:br>
            <a:r>
              <a:rPr lang="fr-FR" dirty="0"/>
              <a:t>Agent de Stérilisation en Milieu Hospitalier (ASMH)</a:t>
            </a:r>
          </a:p>
        </p:txBody>
      </p:sp>
      <p:graphicFrame>
        <p:nvGraphicFramePr>
          <p:cNvPr id="5" name="Tableau 7">
            <a:extLst>
              <a:ext uri="{FF2B5EF4-FFF2-40B4-BE49-F238E27FC236}">
                <a16:creationId xmlns:a16="http://schemas.microsoft.com/office/drawing/2014/main" id="{5042B8B7-76FE-856B-F287-A40289EBE98F}"/>
              </a:ext>
            </a:extLst>
          </p:cNvPr>
          <p:cNvGraphicFramePr>
            <a:graphicFrameLocks noGrp="1"/>
          </p:cNvGraphicFramePr>
          <p:nvPr>
            <p:ph sz="half" idx="1"/>
            <p:extLst>
              <p:ext uri="{D42A27DB-BD31-4B8C-83A1-F6EECF244321}">
                <p14:modId xmlns:p14="http://schemas.microsoft.com/office/powerpoint/2010/main" val="1926252850"/>
              </p:ext>
            </p:extLst>
          </p:nvPr>
        </p:nvGraphicFramePr>
        <p:xfrm>
          <a:off x="647430" y="1851937"/>
          <a:ext cx="10706370" cy="4511040"/>
        </p:xfrm>
        <a:graphic>
          <a:graphicData uri="http://schemas.openxmlformats.org/drawingml/2006/table">
            <a:tbl>
              <a:tblPr firstRow="1" bandRow="1">
                <a:tableStyleId>{5C22544A-7EE6-4342-B048-85BDC9FD1C3A}</a:tableStyleId>
              </a:tblPr>
              <a:tblGrid>
                <a:gridCol w="2110902">
                  <a:extLst>
                    <a:ext uri="{9D8B030D-6E8A-4147-A177-3AD203B41FA5}">
                      <a16:colId xmlns:a16="http://schemas.microsoft.com/office/drawing/2014/main" val="1517030244"/>
                    </a:ext>
                  </a:extLst>
                </a:gridCol>
                <a:gridCol w="8595468">
                  <a:extLst>
                    <a:ext uri="{9D8B030D-6E8A-4147-A177-3AD203B41FA5}">
                      <a16:colId xmlns:a16="http://schemas.microsoft.com/office/drawing/2014/main" val="2754346124"/>
                    </a:ext>
                  </a:extLst>
                </a:gridCol>
              </a:tblGrid>
              <a:tr h="370840">
                <a:tc gridSpan="2">
                  <a:txBody>
                    <a:bodyPr/>
                    <a:lstStyle/>
                    <a:p>
                      <a:r>
                        <a:rPr lang="fr-FR" sz="3200" dirty="0">
                          <a:solidFill>
                            <a:sysClr val="windowText" lastClr="000000"/>
                          </a:solidFill>
                        </a:rPr>
                        <a:t>MODALITES DE FORMATION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D637"/>
                    </a:solidFill>
                  </a:tcPr>
                </a:tc>
                <a:tc hMerge="1">
                  <a:txBody>
                    <a:bodyPr/>
                    <a:lstStyle/>
                    <a:p>
                      <a:pPr algn="ctr"/>
                      <a:r>
                        <a:rPr lang="fr-FR" sz="2000" dirty="0">
                          <a:solidFill>
                            <a:sysClr val="windowText" lastClr="000000"/>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73531712"/>
                  </a:ext>
                </a:extLst>
              </a:tr>
              <a:tr h="370840">
                <a:tc>
                  <a:txBody>
                    <a:bodyPr/>
                    <a:lstStyle/>
                    <a:p>
                      <a:r>
                        <a:rPr lang="fr-FR" sz="2400" dirty="0">
                          <a:solidFill>
                            <a:schemeClr val="tx1"/>
                          </a:solidFill>
                        </a:rPr>
                        <a:t>En service ou entreprise de stérilisation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D637"/>
                    </a:solidFill>
                  </a:tcPr>
                </a:tc>
                <a:tc>
                  <a:txBody>
                    <a:bodyPr/>
                    <a:lstStyle/>
                    <a:p>
                      <a:r>
                        <a:rPr lang="fr-FR" sz="2400" dirty="0">
                          <a:solidFill>
                            <a:schemeClr val="tx1"/>
                          </a:solidFill>
                        </a:rPr>
                        <a:t>5 semaines soit 175 heures minimum en alternance avec la formation théorique en centre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44812415"/>
                  </a:ext>
                </a:extLst>
              </a:tr>
              <a:tr h="370840">
                <a:tc>
                  <a:txBody>
                    <a:bodyPr/>
                    <a:lstStyle/>
                    <a:p>
                      <a:r>
                        <a:rPr lang="fr-FR" sz="2400" dirty="0">
                          <a:solidFill>
                            <a:schemeClr val="tx1"/>
                          </a:solidFill>
                        </a:rPr>
                        <a:t>En centre de formation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D637"/>
                    </a:solidFill>
                  </a:tcPr>
                </a:tc>
                <a:tc>
                  <a:txBody>
                    <a:bodyPr/>
                    <a:lstStyle/>
                    <a:p>
                      <a:r>
                        <a:rPr lang="fr-FR" sz="2400" dirty="0">
                          <a:solidFill>
                            <a:schemeClr val="tx1"/>
                          </a:solidFill>
                        </a:rPr>
                        <a:t>294 h d’enseignement spécifique à la stérilisation et d’enseignement méthodologique : rédaction d’un dossier professionnel, techniques de recherche d’emploi…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1471758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400" dirty="0">
                          <a:solidFill>
                            <a:schemeClr val="tx1"/>
                          </a:solidFill>
                        </a:rPr>
                        <a:t>Evaluation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D637"/>
                    </a:solidFill>
                  </a:tcPr>
                </a:tc>
                <a:tc>
                  <a:txBody>
                    <a:bodyPr/>
                    <a:lstStyle/>
                    <a:p>
                      <a:r>
                        <a:rPr lang="fr-FR" sz="2400" dirty="0">
                          <a:solidFill>
                            <a:schemeClr val="tx1"/>
                          </a:solidFill>
                        </a:rPr>
                        <a:t>QCM à la fin des 10 modules de formation (coef 2)</a:t>
                      </a:r>
                    </a:p>
                    <a:p>
                      <a:r>
                        <a:rPr lang="fr-FR" sz="2400" dirty="0">
                          <a:solidFill>
                            <a:schemeClr val="tx1"/>
                          </a:solidFill>
                        </a:rPr>
                        <a:t>Stage (coef 4)</a:t>
                      </a:r>
                    </a:p>
                    <a:p>
                      <a:r>
                        <a:rPr lang="fr-FR" sz="2400" dirty="0">
                          <a:solidFill>
                            <a:schemeClr val="tx1"/>
                          </a:solidFill>
                        </a:rPr>
                        <a:t>Rédaction du dossier (coef 2) et soutenance orale (coef 2)</a:t>
                      </a:r>
                    </a:p>
                    <a:p>
                      <a:r>
                        <a:rPr lang="fr-FR" sz="2400" dirty="0">
                          <a:solidFill>
                            <a:schemeClr val="tx1"/>
                          </a:solidFill>
                        </a:rPr>
                        <a:t>Possibilité de validation partielle par bloc (choisie ou subie)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79244715"/>
                  </a:ext>
                </a:extLst>
              </a:tr>
            </a:tbl>
          </a:graphicData>
        </a:graphic>
      </p:graphicFrame>
      <p:sp>
        <p:nvSpPr>
          <p:cNvPr id="7" name="Triangle isocèle 6">
            <a:extLst>
              <a:ext uri="{FF2B5EF4-FFF2-40B4-BE49-F238E27FC236}">
                <a16:creationId xmlns:a16="http://schemas.microsoft.com/office/drawing/2014/main" id="{9F69C9EA-D056-435E-B7D3-56EFFDD6B925}"/>
              </a:ext>
            </a:extLst>
          </p:cNvPr>
          <p:cNvSpPr/>
          <p:nvPr/>
        </p:nvSpPr>
        <p:spPr>
          <a:xfrm rot="5400000">
            <a:off x="630761" y="402154"/>
            <a:ext cx="219075" cy="185737"/>
          </a:xfrm>
          <a:prstGeom prst="triangle">
            <a:avLst/>
          </a:prstGeom>
          <a:solidFill>
            <a:srgbClr val="00A4AF"/>
          </a:solidFill>
          <a:ln>
            <a:noFill/>
          </a:ln>
          <a:effectLst/>
        </p:spPr>
        <p:style>
          <a:lnRef idx="1">
            <a:schemeClr val="accent1"/>
          </a:lnRef>
          <a:fillRef idx="3">
            <a:schemeClr val="accent1"/>
          </a:fillRef>
          <a:effectRef idx="2">
            <a:schemeClr val="accent1"/>
          </a:effectRef>
          <a:fontRef idx="minor">
            <a:schemeClr val="lt1"/>
          </a:fontRef>
        </p:style>
        <p:txBody>
          <a:bodyPr lIns="69933" tIns="34967" rIns="69933" bIns="34967" anchor="ctr"/>
          <a:lstStyle/>
          <a:p>
            <a:pPr algn="ctr" defTabSz="439566">
              <a:defRPr/>
            </a:pPr>
            <a:endParaRPr lang="fr-FR">
              <a:solidFill>
                <a:srgbClr val="7CD2F1"/>
              </a:solidFill>
            </a:endParaRPr>
          </a:p>
        </p:txBody>
      </p:sp>
    </p:spTree>
    <p:extLst>
      <p:ext uri="{BB962C8B-B14F-4D97-AF65-F5344CB8AC3E}">
        <p14:creationId xmlns:p14="http://schemas.microsoft.com/office/powerpoint/2010/main" val="299572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99235DB2-743B-CC52-E01A-AA0EACAE7F96}"/>
              </a:ext>
            </a:extLst>
          </p:cNvPr>
          <p:cNvSpPr>
            <a:spLocks noGrp="1"/>
          </p:cNvSpPr>
          <p:nvPr>
            <p:ph type="sldNum" sz="quarter" idx="12"/>
          </p:nvPr>
        </p:nvSpPr>
        <p:spPr/>
        <p:txBody>
          <a:bodyPr/>
          <a:lstStyle/>
          <a:p>
            <a:fld id="{3ECD01F6-F426-4625-B369-D2FBE7028413}" type="slidenum">
              <a:rPr lang="fr-FR" smtClean="0"/>
              <a:pPr/>
              <a:t>13</a:t>
            </a:fld>
            <a:endParaRPr lang="fr-FR"/>
          </a:p>
        </p:txBody>
      </p:sp>
      <p:sp>
        <p:nvSpPr>
          <p:cNvPr id="6" name="Titre 5">
            <a:extLst>
              <a:ext uri="{FF2B5EF4-FFF2-40B4-BE49-F238E27FC236}">
                <a16:creationId xmlns:a16="http://schemas.microsoft.com/office/drawing/2014/main" id="{8A7C9669-B552-4D5F-9D93-7BB8F8499234}"/>
              </a:ext>
            </a:extLst>
          </p:cNvPr>
          <p:cNvSpPr>
            <a:spLocks noGrp="1"/>
          </p:cNvSpPr>
          <p:nvPr>
            <p:ph type="ctrTitle"/>
          </p:nvPr>
        </p:nvSpPr>
        <p:spPr>
          <a:xfrm>
            <a:off x="1197439" y="282692"/>
            <a:ext cx="11155326" cy="713600"/>
          </a:xfrm>
        </p:spPr>
        <p:txBody>
          <a:bodyPr>
            <a:noAutofit/>
          </a:bodyPr>
          <a:lstStyle/>
          <a:p>
            <a:r>
              <a:rPr lang="fr-FR" dirty="0"/>
              <a:t>Le titre professionnel</a:t>
            </a:r>
            <a:br>
              <a:rPr lang="fr-FR" dirty="0"/>
            </a:br>
            <a:r>
              <a:rPr lang="fr-FR" dirty="0"/>
              <a:t>Agent de Stérilisation en Milieu Hospitalier (ASMH)</a:t>
            </a:r>
          </a:p>
        </p:txBody>
      </p:sp>
      <p:sp>
        <p:nvSpPr>
          <p:cNvPr id="5" name="Triangle isocèle 4">
            <a:extLst>
              <a:ext uri="{FF2B5EF4-FFF2-40B4-BE49-F238E27FC236}">
                <a16:creationId xmlns:a16="http://schemas.microsoft.com/office/drawing/2014/main" id="{0312A45C-9365-44CF-8DC9-9E4278BFAB1D}"/>
              </a:ext>
            </a:extLst>
          </p:cNvPr>
          <p:cNvSpPr/>
          <p:nvPr/>
        </p:nvSpPr>
        <p:spPr>
          <a:xfrm rot="5400000">
            <a:off x="642917" y="437086"/>
            <a:ext cx="219075" cy="185737"/>
          </a:xfrm>
          <a:prstGeom prst="triangle">
            <a:avLst/>
          </a:prstGeom>
          <a:solidFill>
            <a:srgbClr val="00A4AF"/>
          </a:solidFill>
          <a:ln>
            <a:noFill/>
          </a:ln>
          <a:effectLst/>
        </p:spPr>
        <p:style>
          <a:lnRef idx="1">
            <a:schemeClr val="accent1"/>
          </a:lnRef>
          <a:fillRef idx="3">
            <a:schemeClr val="accent1"/>
          </a:fillRef>
          <a:effectRef idx="2">
            <a:schemeClr val="accent1"/>
          </a:effectRef>
          <a:fontRef idx="minor">
            <a:schemeClr val="lt1"/>
          </a:fontRef>
        </p:style>
        <p:txBody>
          <a:bodyPr lIns="69933" tIns="34967" rIns="69933" bIns="34967" anchor="ctr"/>
          <a:lstStyle/>
          <a:p>
            <a:pPr algn="ctr" defTabSz="439566">
              <a:defRPr/>
            </a:pPr>
            <a:endParaRPr lang="fr-FR">
              <a:solidFill>
                <a:srgbClr val="7CD2F1"/>
              </a:solidFill>
            </a:endParaRPr>
          </a:p>
        </p:txBody>
      </p:sp>
      <p:sp>
        <p:nvSpPr>
          <p:cNvPr id="2" name="ZoneTexte 1">
            <a:extLst>
              <a:ext uri="{FF2B5EF4-FFF2-40B4-BE49-F238E27FC236}">
                <a16:creationId xmlns:a16="http://schemas.microsoft.com/office/drawing/2014/main" id="{A37BC0C8-646B-4804-8930-34E6C894ED1F}"/>
              </a:ext>
            </a:extLst>
          </p:cNvPr>
          <p:cNvSpPr txBox="1"/>
          <p:nvPr/>
        </p:nvSpPr>
        <p:spPr>
          <a:xfrm>
            <a:off x="0" y="1245704"/>
            <a:ext cx="5791200" cy="646331"/>
          </a:xfrm>
          <a:prstGeom prst="rect">
            <a:avLst/>
          </a:prstGeom>
          <a:noFill/>
        </p:spPr>
        <p:txBody>
          <a:bodyPr wrap="square" rtlCol="0">
            <a:spAutoFit/>
          </a:bodyPr>
          <a:lstStyle/>
          <a:p>
            <a:r>
              <a:rPr lang="fr-FR" dirty="0"/>
              <a:t>Bloc n°1 – Adaptation au poste de travail </a:t>
            </a:r>
          </a:p>
          <a:p>
            <a:r>
              <a:rPr lang="fr-FR" dirty="0"/>
              <a:t>		en service de stérilisation</a:t>
            </a:r>
          </a:p>
        </p:txBody>
      </p:sp>
      <p:sp>
        <p:nvSpPr>
          <p:cNvPr id="8" name="ZoneTexte 7">
            <a:extLst>
              <a:ext uri="{FF2B5EF4-FFF2-40B4-BE49-F238E27FC236}">
                <a16:creationId xmlns:a16="http://schemas.microsoft.com/office/drawing/2014/main" id="{9CB05C54-8743-4141-8E0E-98F65A72DA81}"/>
              </a:ext>
            </a:extLst>
          </p:cNvPr>
          <p:cNvSpPr txBox="1"/>
          <p:nvPr/>
        </p:nvSpPr>
        <p:spPr>
          <a:xfrm>
            <a:off x="0" y="2025374"/>
            <a:ext cx="5791200" cy="646331"/>
          </a:xfrm>
          <a:prstGeom prst="rect">
            <a:avLst/>
          </a:prstGeom>
          <a:noFill/>
        </p:spPr>
        <p:txBody>
          <a:bodyPr wrap="square" rtlCol="0">
            <a:spAutoFit/>
          </a:bodyPr>
          <a:lstStyle/>
          <a:p>
            <a:r>
              <a:rPr lang="fr-FR" dirty="0"/>
              <a:t>Bloc n°2 – Réception, tri et lavage des DMR </a:t>
            </a:r>
          </a:p>
          <a:p>
            <a:r>
              <a:rPr lang="fr-FR" dirty="0"/>
              <a:t>		en service de stérilisation</a:t>
            </a:r>
          </a:p>
        </p:txBody>
      </p:sp>
      <p:sp>
        <p:nvSpPr>
          <p:cNvPr id="9" name="ZoneTexte 8">
            <a:extLst>
              <a:ext uri="{FF2B5EF4-FFF2-40B4-BE49-F238E27FC236}">
                <a16:creationId xmlns:a16="http://schemas.microsoft.com/office/drawing/2014/main" id="{B425D852-6891-4A25-87B2-A1029B2AE768}"/>
              </a:ext>
            </a:extLst>
          </p:cNvPr>
          <p:cNvSpPr txBox="1"/>
          <p:nvPr/>
        </p:nvSpPr>
        <p:spPr>
          <a:xfrm>
            <a:off x="0" y="2952161"/>
            <a:ext cx="5791200" cy="646331"/>
          </a:xfrm>
          <a:prstGeom prst="rect">
            <a:avLst/>
          </a:prstGeom>
          <a:noFill/>
        </p:spPr>
        <p:txBody>
          <a:bodyPr wrap="square" rtlCol="0">
            <a:spAutoFit/>
          </a:bodyPr>
          <a:lstStyle/>
          <a:p>
            <a:r>
              <a:rPr lang="fr-FR" dirty="0"/>
              <a:t>Bloc n°3 – Recomposition et conditionnement </a:t>
            </a:r>
          </a:p>
          <a:p>
            <a:r>
              <a:rPr lang="fr-FR" dirty="0"/>
              <a:t>		des DMR en service de stérilisation</a:t>
            </a:r>
          </a:p>
        </p:txBody>
      </p:sp>
      <p:sp>
        <p:nvSpPr>
          <p:cNvPr id="10" name="ZoneTexte 9">
            <a:extLst>
              <a:ext uri="{FF2B5EF4-FFF2-40B4-BE49-F238E27FC236}">
                <a16:creationId xmlns:a16="http://schemas.microsoft.com/office/drawing/2014/main" id="{F90263BC-55B4-46B6-947E-596C33AF6065}"/>
              </a:ext>
            </a:extLst>
          </p:cNvPr>
          <p:cNvSpPr txBox="1"/>
          <p:nvPr/>
        </p:nvSpPr>
        <p:spPr>
          <a:xfrm>
            <a:off x="0" y="4358641"/>
            <a:ext cx="5791200" cy="369332"/>
          </a:xfrm>
          <a:prstGeom prst="rect">
            <a:avLst/>
          </a:prstGeom>
          <a:noFill/>
        </p:spPr>
        <p:txBody>
          <a:bodyPr wrap="square" rtlCol="0">
            <a:spAutoFit/>
          </a:bodyPr>
          <a:lstStyle/>
          <a:p>
            <a:r>
              <a:rPr lang="fr-FR" dirty="0"/>
              <a:t>Bloc n°4 – Stérilisation des DMR</a:t>
            </a:r>
          </a:p>
        </p:txBody>
      </p:sp>
      <p:sp>
        <p:nvSpPr>
          <p:cNvPr id="11" name="ZoneTexte 10">
            <a:extLst>
              <a:ext uri="{FF2B5EF4-FFF2-40B4-BE49-F238E27FC236}">
                <a16:creationId xmlns:a16="http://schemas.microsoft.com/office/drawing/2014/main" id="{F3E63FD4-141A-4A61-B1F9-5702EEFC7628}"/>
              </a:ext>
            </a:extLst>
          </p:cNvPr>
          <p:cNvSpPr txBox="1"/>
          <p:nvPr/>
        </p:nvSpPr>
        <p:spPr>
          <a:xfrm>
            <a:off x="0" y="5960331"/>
            <a:ext cx="5791200" cy="646331"/>
          </a:xfrm>
          <a:prstGeom prst="rect">
            <a:avLst/>
          </a:prstGeom>
          <a:noFill/>
        </p:spPr>
        <p:txBody>
          <a:bodyPr wrap="square" rtlCol="0">
            <a:spAutoFit/>
          </a:bodyPr>
          <a:lstStyle/>
          <a:p>
            <a:r>
              <a:rPr lang="fr-FR" dirty="0"/>
              <a:t>Bloc n°5 – Traçabilité, stockage des DMR,</a:t>
            </a:r>
          </a:p>
          <a:p>
            <a:r>
              <a:rPr lang="fr-FR" dirty="0"/>
              <a:t>		Traitement des non-conformités</a:t>
            </a:r>
          </a:p>
        </p:txBody>
      </p:sp>
      <p:sp>
        <p:nvSpPr>
          <p:cNvPr id="4" name="ZoneTexte 3">
            <a:extLst>
              <a:ext uri="{FF2B5EF4-FFF2-40B4-BE49-F238E27FC236}">
                <a16:creationId xmlns:a16="http://schemas.microsoft.com/office/drawing/2014/main" id="{DE13FF78-8949-4906-ACB1-2B81E83CDFB6}"/>
              </a:ext>
            </a:extLst>
          </p:cNvPr>
          <p:cNvSpPr txBox="1"/>
          <p:nvPr/>
        </p:nvSpPr>
        <p:spPr>
          <a:xfrm>
            <a:off x="4693494" y="1245847"/>
            <a:ext cx="8518923" cy="523220"/>
          </a:xfrm>
          <a:prstGeom prst="rect">
            <a:avLst/>
          </a:prstGeom>
          <a:noFill/>
        </p:spPr>
        <p:txBody>
          <a:bodyPr wrap="square" rtlCol="0">
            <a:spAutoFit/>
          </a:bodyPr>
          <a:lstStyle/>
          <a:p>
            <a:r>
              <a:rPr lang="fr-FR" sz="1400" dirty="0"/>
              <a:t>A1.1 – Adaptation au poste de travail en service de stérilisation</a:t>
            </a:r>
          </a:p>
          <a:p>
            <a:r>
              <a:rPr lang="fr-FR" sz="1400" dirty="0"/>
              <a:t>A1.2 – Participation à la démarche qualité du service  de stérilisation et de l’établissement de santé</a:t>
            </a:r>
          </a:p>
        </p:txBody>
      </p:sp>
      <p:sp>
        <p:nvSpPr>
          <p:cNvPr id="12" name="ZoneTexte 11">
            <a:extLst>
              <a:ext uri="{FF2B5EF4-FFF2-40B4-BE49-F238E27FC236}">
                <a16:creationId xmlns:a16="http://schemas.microsoft.com/office/drawing/2014/main" id="{A2E04B99-0087-4FE7-9B0A-E76A1E98BF90}"/>
              </a:ext>
            </a:extLst>
          </p:cNvPr>
          <p:cNvSpPr txBox="1"/>
          <p:nvPr/>
        </p:nvSpPr>
        <p:spPr>
          <a:xfrm>
            <a:off x="4693494" y="1960837"/>
            <a:ext cx="6149009" cy="738664"/>
          </a:xfrm>
          <a:prstGeom prst="rect">
            <a:avLst/>
          </a:prstGeom>
          <a:noFill/>
        </p:spPr>
        <p:txBody>
          <a:bodyPr wrap="square" rtlCol="0">
            <a:spAutoFit/>
          </a:bodyPr>
          <a:lstStyle/>
          <a:p>
            <a:r>
              <a:rPr lang="fr-FR" sz="1400" dirty="0"/>
              <a:t>A2.1 – </a:t>
            </a:r>
            <a:r>
              <a:rPr lang="fr-FR" sz="1400" b="1" dirty="0"/>
              <a:t>Réception et tri </a:t>
            </a:r>
            <a:r>
              <a:rPr lang="fr-FR" sz="1400" dirty="0"/>
              <a:t>des DMR</a:t>
            </a:r>
          </a:p>
          <a:p>
            <a:r>
              <a:rPr lang="fr-FR" sz="1400" dirty="0"/>
              <a:t>A2.2 – </a:t>
            </a:r>
            <a:r>
              <a:rPr lang="fr-FR" sz="1400" b="1" dirty="0"/>
              <a:t>Lavage</a:t>
            </a:r>
            <a:r>
              <a:rPr lang="fr-FR" sz="1400" dirty="0"/>
              <a:t> des DMR</a:t>
            </a:r>
          </a:p>
          <a:p>
            <a:r>
              <a:rPr lang="fr-FR" sz="1400" dirty="0"/>
              <a:t>A2.3 – Enregistrement des opérations de lavage </a:t>
            </a:r>
          </a:p>
        </p:txBody>
      </p:sp>
      <p:sp>
        <p:nvSpPr>
          <p:cNvPr id="13" name="ZoneTexte 12">
            <a:extLst>
              <a:ext uri="{FF2B5EF4-FFF2-40B4-BE49-F238E27FC236}">
                <a16:creationId xmlns:a16="http://schemas.microsoft.com/office/drawing/2014/main" id="{01F85107-D4A8-4F6B-8FB1-842527BA1853}"/>
              </a:ext>
            </a:extLst>
          </p:cNvPr>
          <p:cNvSpPr txBox="1"/>
          <p:nvPr/>
        </p:nvSpPr>
        <p:spPr>
          <a:xfrm>
            <a:off x="4693495" y="2768246"/>
            <a:ext cx="7659270" cy="954107"/>
          </a:xfrm>
          <a:prstGeom prst="rect">
            <a:avLst/>
          </a:prstGeom>
          <a:noFill/>
        </p:spPr>
        <p:txBody>
          <a:bodyPr wrap="square" rtlCol="0">
            <a:spAutoFit/>
          </a:bodyPr>
          <a:lstStyle/>
          <a:p>
            <a:r>
              <a:rPr lang="fr-FR" sz="1400" dirty="0"/>
              <a:t>A3.1 – Contrôle des DMR après lavage et avant recomposition conditionnement </a:t>
            </a:r>
          </a:p>
          <a:p>
            <a:r>
              <a:rPr lang="fr-FR" sz="1400" dirty="0"/>
              <a:t>A3.2 – </a:t>
            </a:r>
            <a:r>
              <a:rPr lang="fr-FR" sz="1400" b="1" dirty="0"/>
              <a:t>Recomposition</a:t>
            </a:r>
            <a:r>
              <a:rPr lang="fr-FR" sz="1400" dirty="0"/>
              <a:t> des plateaux de DMR avant l’étape de conditionnement </a:t>
            </a:r>
          </a:p>
          <a:p>
            <a:r>
              <a:rPr lang="fr-FR" sz="1400" dirty="0"/>
              <a:t>A3.3 – </a:t>
            </a:r>
            <a:r>
              <a:rPr lang="fr-FR" sz="1400" b="1" dirty="0"/>
              <a:t>Conditionnement</a:t>
            </a:r>
            <a:r>
              <a:rPr lang="fr-FR" sz="1400" dirty="0"/>
              <a:t> des DMR avant l’étape de stérilisation</a:t>
            </a:r>
          </a:p>
          <a:p>
            <a:r>
              <a:rPr lang="fr-FR" sz="1400" dirty="0"/>
              <a:t>A3.4 – Enregistrement des opérations de recomposition et de conditionnement avant stérilisation  </a:t>
            </a:r>
          </a:p>
        </p:txBody>
      </p:sp>
      <p:sp>
        <p:nvSpPr>
          <p:cNvPr id="14" name="ZoneTexte 13">
            <a:extLst>
              <a:ext uri="{FF2B5EF4-FFF2-40B4-BE49-F238E27FC236}">
                <a16:creationId xmlns:a16="http://schemas.microsoft.com/office/drawing/2014/main" id="{8CA59135-71F5-48E2-A718-60C8A2435C28}"/>
              </a:ext>
            </a:extLst>
          </p:cNvPr>
          <p:cNvSpPr txBox="1"/>
          <p:nvPr/>
        </p:nvSpPr>
        <p:spPr>
          <a:xfrm>
            <a:off x="4693495" y="3779168"/>
            <a:ext cx="7507026" cy="1815882"/>
          </a:xfrm>
          <a:prstGeom prst="rect">
            <a:avLst/>
          </a:prstGeom>
          <a:noFill/>
        </p:spPr>
        <p:txBody>
          <a:bodyPr wrap="square" rtlCol="0">
            <a:spAutoFit/>
          </a:bodyPr>
          <a:lstStyle/>
          <a:p>
            <a:r>
              <a:rPr lang="fr-FR" sz="1400" dirty="0"/>
              <a:t>A4.1 – Préparation du poste de travail et protection par des équipements propres à la zone</a:t>
            </a:r>
          </a:p>
          <a:p>
            <a:r>
              <a:rPr lang="fr-FR" sz="1400" dirty="0"/>
              <a:t>A4.2 – Contrôles des équipements sous pression</a:t>
            </a:r>
          </a:p>
          <a:p>
            <a:r>
              <a:rPr lang="fr-FR" sz="1400" dirty="0"/>
              <a:t>A4.3 – Choix du mode de stérilisation des DMR</a:t>
            </a:r>
          </a:p>
          <a:p>
            <a:r>
              <a:rPr lang="fr-FR" sz="1400" dirty="0"/>
              <a:t>A4.4 – </a:t>
            </a:r>
            <a:r>
              <a:rPr lang="fr-FR" sz="1400" b="1" dirty="0"/>
              <a:t>Stérilisation</a:t>
            </a:r>
            <a:r>
              <a:rPr lang="fr-FR" sz="1400" dirty="0"/>
              <a:t> </a:t>
            </a:r>
            <a:r>
              <a:rPr lang="fr-FR" sz="1400" b="1" dirty="0"/>
              <a:t>à la vapeur d’eau saturée </a:t>
            </a:r>
            <a:r>
              <a:rPr lang="fr-FR" sz="1400" dirty="0"/>
              <a:t>en conduisant un équipement sous pression</a:t>
            </a:r>
          </a:p>
          <a:p>
            <a:r>
              <a:rPr lang="fr-FR" sz="1400" dirty="0"/>
              <a:t>A4.5 – Surveillance et contrôle d’un cycle de stérilisation</a:t>
            </a:r>
          </a:p>
          <a:p>
            <a:r>
              <a:rPr lang="fr-FR" sz="1400" dirty="0"/>
              <a:t>A4.6 – Déchargement de l’équipement sous pression en zone de stérilisation/libération</a:t>
            </a:r>
          </a:p>
          <a:p>
            <a:r>
              <a:rPr lang="fr-FR" sz="1400" dirty="0"/>
              <a:t>A4.7 – </a:t>
            </a:r>
            <a:r>
              <a:rPr lang="fr-FR" sz="1400" b="1" dirty="0"/>
              <a:t>Stérilisation à basse température </a:t>
            </a:r>
            <a:r>
              <a:rPr lang="fr-FR" sz="1400" dirty="0"/>
              <a:t>des DMR thermosensibles ou sensibles à l’humidité</a:t>
            </a:r>
          </a:p>
          <a:p>
            <a:r>
              <a:rPr lang="fr-FR" sz="1400" dirty="0"/>
              <a:t>A4.8 – Contrôles, enregistrement et traçabilité des opérations après l’étape de stérilisation</a:t>
            </a:r>
          </a:p>
        </p:txBody>
      </p:sp>
      <p:sp>
        <p:nvSpPr>
          <p:cNvPr id="15" name="ZoneTexte 14">
            <a:extLst>
              <a:ext uri="{FF2B5EF4-FFF2-40B4-BE49-F238E27FC236}">
                <a16:creationId xmlns:a16="http://schemas.microsoft.com/office/drawing/2014/main" id="{08E84AEC-F255-454E-8B91-2CB062344E28}"/>
              </a:ext>
            </a:extLst>
          </p:cNvPr>
          <p:cNvSpPr txBox="1"/>
          <p:nvPr/>
        </p:nvSpPr>
        <p:spPr>
          <a:xfrm>
            <a:off x="4693495" y="5698722"/>
            <a:ext cx="7498505" cy="1169551"/>
          </a:xfrm>
          <a:prstGeom prst="rect">
            <a:avLst/>
          </a:prstGeom>
          <a:noFill/>
        </p:spPr>
        <p:txBody>
          <a:bodyPr wrap="square" rtlCol="0">
            <a:spAutoFit/>
          </a:bodyPr>
          <a:lstStyle/>
          <a:p>
            <a:r>
              <a:rPr lang="fr-FR" sz="1400" dirty="0"/>
              <a:t>A5.1 – Préparation de l’archivage du dossier de stérilisation en zone de stérilisation/libération</a:t>
            </a:r>
          </a:p>
          <a:p>
            <a:r>
              <a:rPr lang="fr-FR" sz="1400" dirty="0"/>
              <a:t>A5.2 – Etiquetage des DMR stérilisés</a:t>
            </a:r>
          </a:p>
          <a:p>
            <a:r>
              <a:rPr lang="fr-FR" sz="1400" dirty="0"/>
              <a:t>A5.3 – </a:t>
            </a:r>
            <a:r>
              <a:rPr lang="fr-FR" sz="1400" b="1" dirty="0"/>
              <a:t>Stockage</a:t>
            </a:r>
            <a:r>
              <a:rPr lang="fr-FR" sz="1400" dirty="0"/>
              <a:t> des DMR stérilisés</a:t>
            </a:r>
          </a:p>
          <a:p>
            <a:r>
              <a:rPr lang="fr-FR" sz="1400" dirty="0"/>
              <a:t>A5.4 – Entretien des bacs, armoires et conteneurs de transport et distribution</a:t>
            </a:r>
          </a:p>
          <a:p>
            <a:r>
              <a:rPr lang="fr-FR" sz="1400" dirty="0"/>
              <a:t>A5.5 – Traitement des non-conformités </a:t>
            </a:r>
          </a:p>
        </p:txBody>
      </p:sp>
    </p:spTree>
    <p:extLst>
      <p:ext uri="{BB962C8B-B14F-4D97-AF65-F5344CB8AC3E}">
        <p14:creationId xmlns:p14="http://schemas.microsoft.com/office/powerpoint/2010/main" val="4204950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up)">
                                      <p:cBhvr>
                                        <p:cTn id="10" dur="500"/>
                                        <p:tgtEl>
                                          <p:spTgt spid="4"/>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up)">
                                      <p:cBhvr>
                                        <p:cTn id="13" dur="500"/>
                                        <p:tgtEl>
                                          <p:spTgt spid="12"/>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up)">
                                      <p:cBhvr>
                                        <p:cTn id="16" dur="500"/>
                                        <p:tgtEl>
                                          <p:spTgt spid="13"/>
                                        </p:tgtEl>
                                      </p:cBhvr>
                                    </p:animEffect>
                                  </p:childTnLst>
                                </p:cTn>
                              </p:par>
                              <p:par>
                                <p:cTn id="17" presetID="22" presetClass="entr" presetSubtype="1"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up)">
                                      <p:cBhvr>
                                        <p:cTn id="19" dur="500"/>
                                        <p:tgtEl>
                                          <p:spTgt spid="14"/>
                                        </p:tgtEl>
                                      </p:cBhvr>
                                    </p:animEffect>
                                  </p:childTnLst>
                                </p:cTn>
                              </p:par>
                              <p:par>
                                <p:cTn id="20" presetID="22" presetClass="entr" presetSubtype="1"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up)">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2" grpId="0"/>
      <p:bldP spid="13" grpId="0"/>
      <p:bldP spid="14" grpId="0"/>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99235DB2-743B-CC52-E01A-AA0EACAE7F96}"/>
              </a:ext>
            </a:extLst>
          </p:cNvPr>
          <p:cNvSpPr>
            <a:spLocks noGrp="1"/>
          </p:cNvSpPr>
          <p:nvPr>
            <p:ph type="sldNum" sz="quarter" idx="12"/>
          </p:nvPr>
        </p:nvSpPr>
        <p:spPr/>
        <p:txBody>
          <a:bodyPr/>
          <a:lstStyle/>
          <a:p>
            <a:fld id="{3ECD01F6-F426-4625-B369-D2FBE7028413}" type="slidenum">
              <a:rPr lang="fr-FR" smtClean="0"/>
              <a:pPr/>
              <a:t>14</a:t>
            </a:fld>
            <a:endParaRPr lang="fr-FR"/>
          </a:p>
        </p:txBody>
      </p:sp>
      <p:sp>
        <p:nvSpPr>
          <p:cNvPr id="6" name="Titre 5">
            <a:extLst>
              <a:ext uri="{FF2B5EF4-FFF2-40B4-BE49-F238E27FC236}">
                <a16:creationId xmlns:a16="http://schemas.microsoft.com/office/drawing/2014/main" id="{8A7C9669-B552-4D5F-9D93-7BB8F8499234}"/>
              </a:ext>
            </a:extLst>
          </p:cNvPr>
          <p:cNvSpPr>
            <a:spLocks noGrp="1"/>
          </p:cNvSpPr>
          <p:nvPr>
            <p:ph type="ctrTitle"/>
          </p:nvPr>
        </p:nvSpPr>
        <p:spPr>
          <a:xfrm>
            <a:off x="1197439" y="282692"/>
            <a:ext cx="11155326" cy="713600"/>
          </a:xfrm>
        </p:spPr>
        <p:txBody>
          <a:bodyPr>
            <a:noAutofit/>
          </a:bodyPr>
          <a:lstStyle/>
          <a:p>
            <a:r>
              <a:rPr lang="fr-FR" dirty="0"/>
              <a:t>Le titre professionnel</a:t>
            </a:r>
            <a:br>
              <a:rPr lang="fr-FR" dirty="0"/>
            </a:br>
            <a:r>
              <a:rPr lang="fr-FR" dirty="0"/>
              <a:t>Agent de Stérilisation en Milieu Hospitalier (ASMH)</a:t>
            </a:r>
          </a:p>
        </p:txBody>
      </p:sp>
      <p:sp>
        <p:nvSpPr>
          <p:cNvPr id="10" name="Espace réservé du numéro de diapositive 1">
            <a:extLst>
              <a:ext uri="{FF2B5EF4-FFF2-40B4-BE49-F238E27FC236}">
                <a16:creationId xmlns:a16="http://schemas.microsoft.com/office/drawing/2014/main" id="{16B8B1DF-580D-44C9-2CD8-DCDB6C496A40}"/>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ECD01F6-F426-4625-B369-D2FBE7028413}" type="slidenum">
              <a:rPr lang="fr-FR" smtClean="0"/>
              <a:pPr/>
              <a:t>14</a:t>
            </a:fld>
            <a:endParaRPr lang="fr-FR"/>
          </a:p>
        </p:txBody>
      </p:sp>
      <p:pic>
        <p:nvPicPr>
          <p:cNvPr id="11" name="Picture 2" descr="carte de France avec ses 13 régions et ses départements en couleur">
            <a:extLst>
              <a:ext uri="{FF2B5EF4-FFF2-40B4-BE49-F238E27FC236}">
                <a16:creationId xmlns:a16="http://schemas.microsoft.com/office/drawing/2014/main" id="{85A14F4E-34BD-5868-B8FD-C6AB59DB49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36938" y="2198327"/>
            <a:ext cx="3846579" cy="4561831"/>
          </a:xfrm>
          <a:prstGeom prst="rect">
            <a:avLst/>
          </a:prstGeom>
          <a:noFill/>
          <a:extLst>
            <a:ext uri="{909E8E84-426E-40DD-AFC4-6F175D3DCCD1}">
              <a14:hiddenFill xmlns:a14="http://schemas.microsoft.com/office/drawing/2010/main">
                <a:solidFill>
                  <a:srgbClr val="FFFFFF"/>
                </a:solidFill>
              </a14:hiddenFill>
            </a:ext>
          </a:extLst>
        </p:spPr>
      </p:pic>
      <p:sp>
        <p:nvSpPr>
          <p:cNvPr id="12" name="ZoneTexte 11">
            <a:extLst>
              <a:ext uri="{FF2B5EF4-FFF2-40B4-BE49-F238E27FC236}">
                <a16:creationId xmlns:a16="http://schemas.microsoft.com/office/drawing/2014/main" id="{6D6B201C-7981-B0E0-EF08-A4727B19C60C}"/>
              </a:ext>
            </a:extLst>
          </p:cNvPr>
          <p:cNvSpPr txBox="1"/>
          <p:nvPr/>
        </p:nvSpPr>
        <p:spPr>
          <a:xfrm>
            <a:off x="8831723" y="2280935"/>
            <a:ext cx="2304256" cy="415498"/>
          </a:xfrm>
          <a:prstGeom prst="rect">
            <a:avLst/>
          </a:prstGeom>
          <a:solidFill>
            <a:srgbClr val="E9B102"/>
          </a:solidFill>
        </p:spPr>
        <p:txBody>
          <a:bodyPr wrap="square" rtlCol="0">
            <a:spAutoFit/>
          </a:bodyPr>
          <a:lstStyle/>
          <a:p>
            <a:r>
              <a:rPr lang="fr-FR" sz="1050" dirty="0"/>
              <a:t>1 établissement : </a:t>
            </a:r>
          </a:p>
          <a:p>
            <a:pPr marL="171450" indent="-171450">
              <a:buFontTx/>
              <a:buChar char="-"/>
            </a:pPr>
            <a:r>
              <a:rPr lang="fr-FR" sz="1050" dirty="0"/>
              <a:t>GRETA Nord Alsace Haguenau (67)</a:t>
            </a:r>
          </a:p>
        </p:txBody>
      </p:sp>
      <p:sp>
        <p:nvSpPr>
          <p:cNvPr id="13" name="ZoneTexte 12">
            <a:extLst>
              <a:ext uri="{FF2B5EF4-FFF2-40B4-BE49-F238E27FC236}">
                <a16:creationId xmlns:a16="http://schemas.microsoft.com/office/drawing/2014/main" id="{C492E022-C184-BA2E-E597-25BD83751864}"/>
              </a:ext>
            </a:extLst>
          </p:cNvPr>
          <p:cNvSpPr txBox="1"/>
          <p:nvPr/>
        </p:nvSpPr>
        <p:spPr>
          <a:xfrm>
            <a:off x="8839800" y="3957421"/>
            <a:ext cx="2304256" cy="415498"/>
          </a:xfrm>
          <a:prstGeom prst="rect">
            <a:avLst/>
          </a:prstGeom>
          <a:solidFill>
            <a:srgbClr val="0FA3A3"/>
          </a:solidFill>
        </p:spPr>
        <p:txBody>
          <a:bodyPr wrap="square" rtlCol="0">
            <a:spAutoFit/>
          </a:bodyPr>
          <a:lstStyle/>
          <a:p>
            <a:r>
              <a:rPr lang="fr-FR" sz="1050" dirty="0">
                <a:solidFill>
                  <a:schemeClr val="bg1"/>
                </a:solidFill>
              </a:rPr>
              <a:t>1 établissement : </a:t>
            </a:r>
          </a:p>
          <a:p>
            <a:r>
              <a:rPr lang="fr-FR" sz="1050" dirty="0">
                <a:solidFill>
                  <a:schemeClr val="bg1"/>
                </a:solidFill>
              </a:rPr>
              <a:t>- GRETA Lyon Métropole (69)</a:t>
            </a:r>
          </a:p>
        </p:txBody>
      </p:sp>
      <p:sp>
        <p:nvSpPr>
          <p:cNvPr id="14" name="ZoneTexte 13">
            <a:extLst>
              <a:ext uri="{FF2B5EF4-FFF2-40B4-BE49-F238E27FC236}">
                <a16:creationId xmlns:a16="http://schemas.microsoft.com/office/drawing/2014/main" id="{13B5EA0F-F3E8-101C-FD24-0B72D8A29C39}"/>
              </a:ext>
            </a:extLst>
          </p:cNvPr>
          <p:cNvSpPr txBox="1"/>
          <p:nvPr/>
        </p:nvSpPr>
        <p:spPr>
          <a:xfrm>
            <a:off x="8839800" y="5152652"/>
            <a:ext cx="2304256" cy="415498"/>
          </a:xfrm>
          <a:prstGeom prst="rect">
            <a:avLst/>
          </a:prstGeom>
          <a:solidFill>
            <a:srgbClr val="F5A100"/>
          </a:solidFill>
        </p:spPr>
        <p:txBody>
          <a:bodyPr wrap="square" rtlCol="0">
            <a:spAutoFit/>
          </a:bodyPr>
          <a:lstStyle/>
          <a:p>
            <a:r>
              <a:rPr lang="fr-FR" sz="1050" dirty="0"/>
              <a:t>1 établissement : </a:t>
            </a:r>
          </a:p>
          <a:p>
            <a:r>
              <a:rPr lang="fr-FR" sz="1050" dirty="0"/>
              <a:t>- GRETA Marseille Méditerranée (13) </a:t>
            </a:r>
          </a:p>
        </p:txBody>
      </p:sp>
      <p:sp>
        <p:nvSpPr>
          <p:cNvPr id="15" name="ZoneTexte 14">
            <a:extLst>
              <a:ext uri="{FF2B5EF4-FFF2-40B4-BE49-F238E27FC236}">
                <a16:creationId xmlns:a16="http://schemas.microsoft.com/office/drawing/2014/main" id="{035625A2-A8C0-E575-FD3D-7C6B0445359E}"/>
              </a:ext>
            </a:extLst>
          </p:cNvPr>
          <p:cNvSpPr txBox="1"/>
          <p:nvPr/>
        </p:nvSpPr>
        <p:spPr>
          <a:xfrm>
            <a:off x="531535" y="5754893"/>
            <a:ext cx="2346065" cy="1061829"/>
          </a:xfrm>
          <a:prstGeom prst="rect">
            <a:avLst/>
          </a:prstGeom>
          <a:solidFill>
            <a:srgbClr val="E85113"/>
          </a:solidFill>
        </p:spPr>
        <p:txBody>
          <a:bodyPr wrap="square" rtlCol="0">
            <a:spAutoFit/>
          </a:bodyPr>
          <a:lstStyle/>
          <a:p>
            <a:r>
              <a:rPr lang="fr-FR" sz="1050" dirty="0">
                <a:solidFill>
                  <a:schemeClr val="bg1"/>
                </a:solidFill>
              </a:rPr>
              <a:t>3 établissements : </a:t>
            </a:r>
          </a:p>
          <a:p>
            <a:pPr marL="171450" indent="-171450">
              <a:buFontTx/>
              <a:buChar char="-"/>
            </a:pPr>
            <a:r>
              <a:rPr lang="fr-FR" sz="1050" dirty="0" err="1">
                <a:solidFill>
                  <a:schemeClr val="bg1"/>
                </a:solidFill>
              </a:rPr>
              <a:t>Europharmat</a:t>
            </a:r>
            <a:r>
              <a:rPr lang="fr-FR" sz="1050" dirty="0">
                <a:solidFill>
                  <a:schemeClr val="bg1"/>
                </a:solidFill>
              </a:rPr>
              <a:t> Toulouse (31)</a:t>
            </a:r>
          </a:p>
          <a:p>
            <a:pPr marL="171450" indent="-171450">
              <a:buFontTx/>
              <a:buChar char="-"/>
            </a:pPr>
            <a:r>
              <a:rPr lang="fr-FR" sz="1050" dirty="0">
                <a:solidFill>
                  <a:schemeClr val="bg1"/>
                </a:solidFill>
              </a:rPr>
              <a:t>GRETA Midi </a:t>
            </a:r>
            <a:r>
              <a:rPr lang="fr-FR" sz="1050" dirty="0" err="1">
                <a:solidFill>
                  <a:schemeClr val="bg1"/>
                </a:solidFill>
              </a:rPr>
              <a:t>Pyrénée</a:t>
            </a:r>
            <a:r>
              <a:rPr lang="fr-FR" sz="1050" dirty="0">
                <a:solidFill>
                  <a:schemeClr val="bg1"/>
                </a:solidFill>
              </a:rPr>
              <a:t> centre Toulouse (31)</a:t>
            </a:r>
          </a:p>
          <a:p>
            <a:pPr marL="171450" indent="-171450">
              <a:buFontTx/>
              <a:buChar char="-"/>
            </a:pPr>
            <a:r>
              <a:rPr lang="fr-FR" sz="1050" dirty="0">
                <a:solidFill>
                  <a:schemeClr val="bg1"/>
                </a:solidFill>
              </a:rPr>
              <a:t>GRETA Montpellier Grand Littoral (34) </a:t>
            </a:r>
          </a:p>
        </p:txBody>
      </p:sp>
      <p:sp>
        <p:nvSpPr>
          <p:cNvPr id="16" name="ZoneTexte 15">
            <a:extLst>
              <a:ext uri="{FF2B5EF4-FFF2-40B4-BE49-F238E27FC236}">
                <a16:creationId xmlns:a16="http://schemas.microsoft.com/office/drawing/2014/main" id="{4B7A7AD0-FD4E-8524-243E-D07037578329}"/>
              </a:ext>
            </a:extLst>
          </p:cNvPr>
          <p:cNvSpPr txBox="1"/>
          <p:nvPr/>
        </p:nvSpPr>
        <p:spPr>
          <a:xfrm>
            <a:off x="570755" y="4458015"/>
            <a:ext cx="2346066" cy="415498"/>
          </a:xfrm>
          <a:prstGeom prst="rect">
            <a:avLst/>
          </a:prstGeom>
          <a:solidFill>
            <a:srgbClr val="B7559E"/>
          </a:solidFill>
        </p:spPr>
        <p:txBody>
          <a:bodyPr wrap="square" rtlCol="0">
            <a:spAutoFit/>
          </a:bodyPr>
          <a:lstStyle/>
          <a:p>
            <a:r>
              <a:rPr lang="fr-FR" sz="1050" dirty="0">
                <a:solidFill>
                  <a:schemeClr val="bg1"/>
                </a:solidFill>
              </a:rPr>
              <a:t>1 établissement : </a:t>
            </a:r>
          </a:p>
          <a:p>
            <a:pPr marL="171450" indent="-171450">
              <a:buFontTx/>
              <a:buChar char="-"/>
            </a:pPr>
            <a:r>
              <a:rPr lang="fr-FR" sz="1050" dirty="0">
                <a:solidFill>
                  <a:schemeClr val="bg1"/>
                </a:solidFill>
              </a:rPr>
              <a:t>GRETA Loire Atlantique</a:t>
            </a:r>
          </a:p>
        </p:txBody>
      </p:sp>
      <p:sp>
        <p:nvSpPr>
          <p:cNvPr id="17" name="ZoneTexte 16">
            <a:extLst>
              <a:ext uri="{FF2B5EF4-FFF2-40B4-BE49-F238E27FC236}">
                <a16:creationId xmlns:a16="http://schemas.microsoft.com/office/drawing/2014/main" id="{AB078608-EB7F-C5A2-031F-7AD2B768B07E}"/>
              </a:ext>
            </a:extLst>
          </p:cNvPr>
          <p:cNvSpPr txBox="1"/>
          <p:nvPr/>
        </p:nvSpPr>
        <p:spPr>
          <a:xfrm>
            <a:off x="570755" y="1735648"/>
            <a:ext cx="2346066" cy="415498"/>
          </a:xfrm>
          <a:prstGeom prst="rect">
            <a:avLst/>
          </a:prstGeom>
          <a:solidFill>
            <a:srgbClr val="D36C49"/>
          </a:solidFill>
        </p:spPr>
        <p:txBody>
          <a:bodyPr wrap="square" rtlCol="0">
            <a:spAutoFit/>
          </a:bodyPr>
          <a:lstStyle/>
          <a:p>
            <a:r>
              <a:rPr lang="fr-FR" sz="1050" dirty="0"/>
              <a:t>1 établissement : </a:t>
            </a:r>
          </a:p>
          <a:p>
            <a:pPr marL="171450" indent="-171450">
              <a:buFontTx/>
              <a:buChar char="-"/>
            </a:pPr>
            <a:r>
              <a:rPr lang="fr-FR" sz="1050" dirty="0"/>
              <a:t>GRETA de Rouen Grand Quevilly</a:t>
            </a:r>
          </a:p>
        </p:txBody>
      </p:sp>
      <p:sp>
        <p:nvSpPr>
          <p:cNvPr id="18" name="ZoneTexte 17">
            <a:extLst>
              <a:ext uri="{FF2B5EF4-FFF2-40B4-BE49-F238E27FC236}">
                <a16:creationId xmlns:a16="http://schemas.microsoft.com/office/drawing/2014/main" id="{6B9CF783-AA46-470B-A81F-2CAE025D484A}"/>
              </a:ext>
            </a:extLst>
          </p:cNvPr>
          <p:cNvSpPr txBox="1"/>
          <p:nvPr/>
        </p:nvSpPr>
        <p:spPr>
          <a:xfrm>
            <a:off x="574054" y="2784263"/>
            <a:ext cx="2352873" cy="577081"/>
          </a:xfrm>
          <a:prstGeom prst="rect">
            <a:avLst/>
          </a:prstGeom>
          <a:solidFill>
            <a:srgbClr val="F5A100"/>
          </a:solidFill>
        </p:spPr>
        <p:txBody>
          <a:bodyPr wrap="square" rtlCol="0">
            <a:spAutoFit/>
          </a:bodyPr>
          <a:lstStyle/>
          <a:p>
            <a:r>
              <a:rPr lang="fr-FR" sz="1050" dirty="0"/>
              <a:t>1 établissement : </a:t>
            </a:r>
          </a:p>
          <a:p>
            <a:pPr marL="171450" indent="-171450">
              <a:buFontTx/>
              <a:buChar char="-"/>
            </a:pPr>
            <a:r>
              <a:rPr lang="fr-FR" sz="1050" dirty="0"/>
              <a:t>GRETA des Hauts de Seine</a:t>
            </a:r>
          </a:p>
          <a:p>
            <a:r>
              <a:rPr lang="fr-FR" sz="1050" dirty="0" err="1"/>
              <a:t>Lpo</a:t>
            </a:r>
            <a:r>
              <a:rPr lang="fr-FR" sz="1050" dirty="0"/>
              <a:t> Anatole France Colombes (92)</a:t>
            </a:r>
          </a:p>
        </p:txBody>
      </p:sp>
      <p:cxnSp>
        <p:nvCxnSpPr>
          <p:cNvPr id="19" name="Connecteur droit avec flèche 18">
            <a:extLst>
              <a:ext uri="{FF2B5EF4-FFF2-40B4-BE49-F238E27FC236}">
                <a16:creationId xmlns:a16="http://schemas.microsoft.com/office/drawing/2014/main" id="{326A88FD-8531-3E13-C964-C9C52DCA2324}"/>
              </a:ext>
            </a:extLst>
          </p:cNvPr>
          <p:cNvCxnSpPr>
            <a:cxnSpLocks/>
            <a:stCxn id="12" idx="1"/>
          </p:cNvCxnSpPr>
          <p:nvPr/>
        </p:nvCxnSpPr>
        <p:spPr>
          <a:xfrm flipH="1">
            <a:off x="7217924" y="2488684"/>
            <a:ext cx="1613799" cy="6196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Connecteur droit avec flèche 19">
            <a:extLst>
              <a:ext uri="{FF2B5EF4-FFF2-40B4-BE49-F238E27FC236}">
                <a16:creationId xmlns:a16="http://schemas.microsoft.com/office/drawing/2014/main" id="{770C44DF-BD85-A3EE-B13E-E90AEB31F74F}"/>
              </a:ext>
            </a:extLst>
          </p:cNvPr>
          <p:cNvCxnSpPr>
            <a:cxnSpLocks/>
            <a:stCxn id="13" idx="1"/>
          </p:cNvCxnSpPr>
          <p:nvPr/>
        </p:nvCxnSpPr>
        <p:spPr>
          <a:xfrm flipH="1">
            <a:off x="6599607" y="4165170"/>
            <a:ext cx="2240193" cy="5005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Connecteur droit avec flèche 20">
            <a:extLst>
              <a:ext uri="{FF2B5EF4-FFF2-40B4-BE49-F238E27FC236}">
                <a16:creationId xmlns:a16="http://schemas.microsoft.com/office/drawing/2014/main" id="{DD93FEDA-E8B7-C804-8399-5547C2141C88}"/>
              </a:ext>
            </a:extLst>
          </p:cNvPr>
          <p:cNvCxnSpPr>
            <a:cxnSpLocks/>
            <a:stCxn id="14" idx="1"/>
          </p:cNvCxnSpPr>
          <p:nvPr/>
        </p:nvCxnSpPr>
        <p:spPr>
          <a:xfrm flipH="1">
            <a:off x="6625920" y="5360401"/>
            <a:ext cx="2213880" cy="1293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Connecteur droit avec flèche 21">
            <a:extLst>
              <a:ext uri="{FF2B5EF4-FFF2-40B4-BE49-F238E27FC236}">
                <a16:creationId xmlns:a16="http://schemas.microsoft.com/office/drawing/2014/main" id="{1E84B302-4933-3B32-24F4-12C2272C90EF}"/>
              </a:ext>
            </a:extLst>
          </p:cNvPr>
          <p:cNvCxnSpPr>
            <a:cxnSpLocks/>
            <a:stCxn id="15" idx="3"/>
          </p:cNvCxnSpPr>
          <p:nvPr/>
        </p:nvCxnSpPr>
        <p:spPr>
          <a:xfrm flipV="1">
            <a:off x="2877600" y="5547144"/>
            <a:ext cx="2511524" cy="7386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Connecteur droit avec flèche 22">
            <a:extLst>
              <a:ext uri="{FF2B5EF4-FFF2-40B4-BE49-F238E27FC236}">
                <a16:creationId xmlns:a16="http://schemas.microsoft.com/office/drawing/2014/main" id="{4D0FC0D8-12BD-C15A-3496-8F93F34FBE93}"/>
              </a:ext>
            </a:extLst>
          </p:cNvPr>
          <p:cNvCxnSpPr>
            <a:cxnSpLocks/>
            <a:stCxn id="16" idx="3"/>
          </p:cNvCxnSpPr>
          <p:nvPr/>
        </p:nvCxnSpPr>
        <p:spPr>
          <a:xfrm flipV="1">
            <a:off x="2916821" y="3876507"/>
            <a:ext cx="1708073" cy="7892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Connecteur droit avec flèche 23">
            <a:extLst>
              <a:ext uri="{FF2B5EF4-FFF2-40B4-BE49-F238E27FC236}">
                <a16:creationId xmlns:a16="http://schemas.microsoft.com/office/drawing/2014/main" id="{686B6A29-B222-2A17-EFE4-AC608C362BF4}"/>
              </a:ext>
            </a:extLst>
          </p:cNvPr>
          <p:cNvCxnSpPr>
            <a:cxnSpLocks/>
            <a:stCxn id="17" idx="3"/>
          </p:cNvCxnSpPr>
          <p:nvPr/>
        </p:nvCxnSpPr>
        <p:spPr>
          <a:xfrm>
            <a:off x="2916821" y="1943397"/>
            <a:ext cx="2297206" cy="102224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Connecteur droit avec flèche 24">
            <a:extLst>
              <a:ext uri="{FF2B5EF4-FFF2-40B4-BE49-F238E27FC236}">
                <a16:creationId xmlns:a16="http://schemas.microsoft.com/office/drawing/2014/main" id="{4729CAFE-34AE-049C-C001-870FA000788F}"/>
              </a:ext>
            </a:extLst>
          </p:cNvPr>
          <p:cNvCxnSpPr>
            <a:cxnSpLocks/>
            <a:stCxn id="18" idx="3"/>
          </p:cNvCxnSpPr>
          <p:nvPr/>
        </p:nvCxnSpPr>
        <p:spPr>
          <a:xfrm>
            <a:off x="2926927" y="3072804"/>
            <a:ext cx="2724843" cy="2054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ZoneTexte 25">
            <a:extLst>
              <a:ext uri="{FF2B5EF4-FFF2-40B4-BE49-F238E27FC236}">
                <a16:creationId xmlns:a16="http://schemas.microsoft.com/office/drawing/2014/main" id="{95649691-6F4A-BBCE-5EE7-9F1D9A283E79}"/>
              </a:ext>
            </a:extLst>
          </p:cNvPr>
          <p:cNvSpPr txBox="1"/>
          <p:nvPr/>
        </p:nvSpPr>
        <p:spPr>
          <a:xfrm>
            <a:off x="3360199" y="1108713"/>
            <a:ext cx="4757408" cy="369332"/>
          </a:xfrm>
          <a:prstGeom prst="rect">
            <a:avLst/>
          </a:prstGeom>
          <a:noFill/>
        </p:spPr>
        <p:txBody>
          <a:bodyPr wrap="square" rtlCol="0">
            <a:spAutoFit/>
          </a:bodyPr>
          <a:lstStyle/>
          <a:p>
            <a:r>
              <a:rPr lang="fr-FR" dirty="0">
                <a:latin typeface="Arial Black" panose="020B0A04020102020204" pitchFamily="34" charset="0"/>
              </a:rPr>
              <a:t>Titre ASMH : 9 centres de formation</a:t>
            </a:r>
          </a:p>
        </p:txBody>
      </p:sp>
      <p:sp>
        <p:nvSpPr>
          <p:cNvPr id="27" name="Triangle isocèle 26">
            <a:extLst>
              <a:ext uri="{FF2B5EF4-FFF2-40B4-BE49-F238E27FC236}">
                <a16:creationId xmlns:a16="http://schemas.microsoft.com/office/drawing/2014/main" id="{4419F466-4DD3-43A8-AEA3-82426DDA2A93}"/>
              </a:ext>
            </a:extLst>
          </p:cNvPr>
          <p:cNvSpPr/>
          <p:nvPr/>
        </p:nvSpPr>
        <p:spPr>
          <a:xfrm rot="5400000">
            <a:off x="534630" y="385474"/>
            <a:ext cx="219075" cy="185737"/>
          </a:xfrm>
          <a:prstGeom prst="triangle">
            <a:avLst/>
          </a:prstGeom>
          <a:solidFill>
            <a:srgbClr val="00A4AF"/>
          </a:solidFill>
          <a:ln>
            <a:noFill/>
          </a:ln>
          <a:effectLst/>
        </p:spPr>
        <p:style>
          <a:lnRef idx="1">
            <a:schemeClr val="accent1"/>
          </a:lnRef>
          <a:fillRef idx="3">
            <a:schemeClr val="accent1"/>
          </a:fillRef>
          <a:effectRef idx="2">
            <a:schemeClr val="accent1"/>
          </a:effectRef>
          <a:fontRef idx="minor">
            <a:schemeClr val="lt1"/>
          </a:fontRef>
        </p:style>
        <p:txBody>
          <a:bodyPr lIns="69933" tIns="34967" rIns="69933" bIns="34967" anchor="ctr"/>
          <a:lstStyle/>
          <a:p>
            <a:pPr algn="ctr" defTabSz="439566">
              <a:defRPr/>
            </a:pPr>
            <a:endParaRPr lang="fr-FR">
              <a:solidFill>
                <a:srgbClr val="7CD2F1"/>
              </a:solidFill>
            </a:endParaRPr>
          </a:p>
        </p:txBody>
      </p:sp>
    </p:spTree>
    <p:extLst>
      <p:ext uri="{BB962C8B-B14F-4D97-AF65-F5344CB8AC3E}">
        <p14:creationId xmlns:p14="http://schemas.microsoft.com/office/powerpoint/2010/main" val="25473649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2491557" y="3185806"/>
            <a:ext cx="9444282" cy="2940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7913" tIns="43957" rIns="87913" bIns="43957">
            <a:spAutoFit/>
          </a:bodyPr>
          <a:lstStyle>
            <a:lvl1pPr>
              <a:defRPr>
                <a:solidFill>
                  <a:schemeClr val="tx1"/>
                </a:solidFill>
                <a:latin typeface="Franklin Gothic Book" panose="020B0503020102020204" pitchFamily="34" charset="0"/>
                <a:ea typeface="MS PGothic" panose="020B0600070205080204" pitchFamily="34" charset="-128"/>
              </a:defRPr>
            </a:lvl1pPr>
            <a:lvl2pPr marL="742950" indent="-285750">
              <a:defRPr>
                <a:solidFill>
                  <a:schemeClr val="tx1"/>
                </a:solidFill>
                <a:latin typeface="Franklin Gothic Book" panose="020B0503020102020204" pitchFamily="34" charset="0"/>
                <a:ea typeface="MS PGothic" panose="020B0600070205080204" pitchFamily="34" charset="-128"/>
              </a:defRPr>
            </a:lvl2pPr>
            <a:lvl3pPr marL="1143000" indent="-228600">
              <a:defRPr>
                <a:solidFill>
                  <a:schemeClr val="tx1"/>
                </a:solidFill>
                <a:latin typeface="Franklin Gothic Book" panose="020B0503020102020204" pitchFamily="34" charset="0"/>
                <a:ea typeface="MS PGothic" panose="020B0600070205080204" pitchFamily="34" charset="-128"/>
              </a:defRPr>
            </a:lvl3pPr>
            <a:lvl4pPr marL="1600200" indent="-228600">
              <a:defRPr>
                <a:solidFill>
                  <a:schemeClr val="tx1"/>
                </a:solidFill>
                <a:latin typeface="Franklin Gothic Book" panose="020B0503020102020204" pitchFamily="34" charset="0"/>
                <a:ea typeface="MS PGothic" panose="020B0600070205080204" pitchFamily="34" charset="-128"/>
              </a:defRPr>
            </a:lvl4pPr>
            <a:lvl5pPr marL="2057400" indent="-228600">
              <a:defRPr>
                <a:solidFill>
                  <a:schemeClr val="tx1"/>
                </a:solidFill>
                <a:latin typeface="Franklin Gothic Book" panose="020B0503020102020204" pitchFamily="34" charset="0"/>
                <a:ea typeface="MS PGothic" panose="020B0600070205080204" pitchFamily="34" charset="-128"/>
              </a:defRPr>
            </a:lvl5pPr>
            <a:lvl6pPr marL="2514600" indent="-228600" defTabSz="438150" eaLnBrk="0" fontAlgn="base" hangingPunct="0">
              <a:spcBef>
                <a:spcPct val="0"/>
              </a:spcBef>
              <a:spcAft>
                <a:spcPct val="0"/>
              </a:spcAft>
              <a:defRPr>
                <a:solidFill>
                  <a:schemeClr val="tx1"/>
                </a:solidFill>
                <a:latin typeface="Franklin Gothic Book" panose="020B0503020102020204" pitchFamily="34" charset="0"/>
                <a:ea typeface="MS PGothic" panose="020B0600070205080204" pitchFamily="34" charset="-128"/>
              </a:defRPr>
            </a:lvl6pPr>
            <a:lvl7pPr marL="2971800" indent="-228600" defTabSz="438150" eaLnBrk="0" fontAlgn="base" hangingPunct="0">
              <a:spcBef>
                <a:spcPct val="0"/>
              </a:spcBef>
              <a:spcAft>
                <a:spcPct val="0"/>
              </a:spcAft>
              <a:defRPr>
                <a:solidFill>
                  <a:schemeClr val="tx1"/>
                </a:solidFill>
                <a:latin typeface="Franklin Gothic Book" panose="020B0503020102020204" pitchFamily="34" charset="0"/>
                <a:ea typeface="MS PGothic" panose="020B0600070205080204" pitchFamily="34" charset="-128"/>
              </a:defRPr>
            </a:lvl7pPr>
            <a:lvl8pPr marL="3429000" indent="-228600" defTabSz="438150" eaLnBrk="0" fontAlgn="base" hangingPunct="0">
              <a:spcBef>
                <a:spcPct val="0"/>
              </a:spcBef>
              <a:spcAft>
                <a:spcPct val="0"/>
              </a:spcAft>
              <a:defRPr>
                <a:solidFill>
                  <a:schemeClr val="tx1"/>
                </a:solidFill>
                <a:latin typeface="Franklin Gothic Book" panose="020B0503020102020204" pitchFamily="34" charset="0"/>
                <a:ea typeface="MS PGothic" panose="020B0600070205080204" pitchFamily="34" charset="-128"/>
              </a:defRPr>
            </a:lvl8pPr>
            <a:lvl9pPr marL="3886200" indent="-228600" defTabSz="438150" eaLnBrk="0" fontAlgn="base" hangingPunct="0">
              <a:spcBef>
                <a:spcPct val="0"/>
              </a:spcBef>
              <a:spcAft>
                <a:spcPct val="0"/>
              </a:spcAft>
              <a:defRPr>
                <a:solidFill>
                  <a:schemeClr val="tx1"/>
                </a:solidFill>
                <a:latin typeface="Franklin Gothic Book" panose="020B0503020102020204" pitchFamily="34" charset="0"/>
                <a:ea typeface="MS PGothic" panose="020B0600070205080204" pitchFamily="34" charset="-128"/>
              </a:defRPr>
            </a:lvl9pPr>
          </a:lstStyle>
          <a:p>
            <a:pPr eaLnBrk="1" hangingPunct="1"/>
            <a:r>
              <a:rPr lang="fr-FR" altLang="fr-FR" sz="4800" b="1" dirty="0">
                <a:solidFill>
                  <a:srgbClr val="004177"/>
                </a:solidFill>
                <a:latin typeface="Calibri Light" panose="020F0302020204030204" pitchFamily="34" charset="0"/>
              </a:rPr>
              <a:t>La Validation des Acquis de l’Expérience</a:t>
            </a:r>
          </a:p>
          <a:p>
            <a:pPr eaLnBrk="1" hangingPunct="1"/>
            <a:endParaRPr lang="fr-FR" altLang="fr-FR" sz="3200" baseline="30000" dirty="0">
              <a:solidFill>
                <a:srgbClr val="00A4AF"/>
              </a:solidFill>
              <a:latin typeface="Calibri Light" panose="020F0302020204030204" pitchFamily="34" charset="0"/>
            </a:endParaRPr>
          </a:p>
          <a:p>
            <a:pPr eaLnBrk="1" hangingPunct="1"/>
            <a:endParaRPr lang="fr-FR" altLang="fr-FR" baseline="30000" dirty="0">
              <a:solidFill>
                <a:srgbClr val="C7D300"/>
              </a:solidFill>
              <a:latin typeface="Calibri Light" panose="020F0302020204030204" pitchFamily="34" charset="0"/>
            </a:endParaRPr>
          </a:p>
          <a:p>
            <a:pPr eaLnBrk="1" hangingPunct="1"/>
            <a:r>
              <a:rPr lang="fr-FR" altLang="fr-FR" sz="2800" i="1" baseline="30000" dirty="0">
                <a:solidFill>
                  <a:srgbClr val="BCA863"/>
                </a:solidFill>
                <a:latin typeface="Calibri Light" panose="020F0302020204030204" pitchFamily="34" charset="0"/>
              </a:rPr>
              <a:t>Patricia DUSSART, Inspectrice de l’Education Nationale </a:t>
            </a:r>
          </a:p>
          <a:p>
            <a:pPr eaLnBrk="1" hangingPunct="1"/>
            <a:r>
              <a:rPr lang="fr-FR" altLang="fr-FR" sz="2800" i="1" baseline="30000" dirty="0">
                <a:solidFill>
                  <a:srgbClr val="BCA863"/>
                </a:solidFill>
                <a:latin typeface="Calibri Light" panose="020F0302020204030204" pitchFamily="34" charset="0"/>
              </a:rPr>
              <a:t>Sciences Biologiques et Sciences Sociales Appliquées - Académie de Versailles</a:t>
            </a:r>
          </a:p>
          <a:p>
            <a:pPr eaLnBrk="1" hangingPunct="1"/>
            <a:endParaRPr lang="fr-FR" altLang="fr-FR" sz="2800" i="1" baseline="30000" dirty="0">
              <a:solidFill>
                <a:srgbClr val="BCA863"/>
              </a:solidFill>
              <a:latin typeface="Calibri Light" panose="020F0302020204030204" pitchFamily="34" charset="0"/>
            </a:endParaRPr>
          </a:p>
        </p:txBody>
      </p:sp>
      <p:sp>
        <p:nvSpPr>
          <p:cNvPr id="6" name="Triangle isocèle 5"/>
          <p:cNvSpPr/>
          <p:nvPr/>
        </p:nvSpPr>
        <p:spPr>
          <a:xfrm rot="5400000">
            <a:off x="1968134" y="4030126"/>
            <a:ext cx="219075" cy="185737"/>
          </a:xfrm>
          <a:prstGeom prst="triangle">
            <a:avLst/>
          </a:prstGeom>
          <a:solidFill>
            <a:srgbClr val="00A4AF"/>
          </a:solidFill>
          <a:ln>
            <a:noFill/>
          </a:ln>
          <a:effectLst/>
        </p:spPr>
        <p:style>
          <a:lnRef idx="1">
            <a:schemeClr val="accent1"/>
          </a:lnRef>
          <a:fillRef idx="3">
            <a:schemeClr val="accent1"/>
          </a:fillRef>
          <a:effectRef idx="2">
            <a:schemeClr val="accent1"/>
          </a:effectRef>
          <a:fontRef idx="minor">
            <a:schemeClr val="lt1"/>
          </a:fontRef>
        </p:style>
        <p:txBody>
          <a:bodyPr lIns="69933" tIns="34967" rIns="69933" bIns="34967" anchor="ctr"/>
          <a:lstStyle/>
          <a:p>
            <a:pPr algn="ctr" defTabSz="439566">
              <a:defRPr/>
            </a:pPr>
            <a:endParaRPr lang="fr-FR">
              <a:solidFill>
                <a:srgbClr val="7CD2F1"/>
              </a:solidFill>
            </a:endParaRPr>
          </a:p>
        </p:txBody>
      </p:sp>
      <p:sp>
        <p:nvSpPr>
          <p:cNvPr id="3" name="Espace réservé du numéro de diapositive 2"/>
          <p:cNvSpPr>
            <a:spLocks noGrp="1"/>
          </p:cNvSpPr>
          <p:nvPr>
            <p:ph type="sldNum" sz="quarter" idx="12"/>
          </p:nvPr>
        </p:nvSpPr>
        <p:spPr/>
        <p:txBody>
          <a:bodyPr/>
          <a:lstStyle/>
          <a:p>
            <a:fld id="{3ECD01F6-F426-4625-B369-D2FBE7028413}" type="slidenum">
              <a:rPr lang="fr-FR" smtClean="0"/>
              <a:pPr/>
              <a:t>15</a:t>
            </a:fld>
            <a:endParaRPr lang="fr-FR"/>
          </a:p>
        </p:txBody>
      </p:sp>
    </p:spTree>
    <p:extLst>
      <p:ext uri="{BB962C8B-B14F-4D97-AF65-F5344CB8AC3E}">
        <p14:creationId xmlns:p14="http://schemas.microsoft.com/office/powerpoint/2010/main" val="9451471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5899557-148A-4A1A-9F9F-62E5FC88DEE6}"/>
              </a:ext>
            </a:extLst>
          </p:cNvPr>
          <p:cNvSpPr>
            <a:spLocks noGrp="1"/>
          </p:cNvSpPr>
          <p:nvPr>
            <p:ph type="ctrTitle"/>
          </p:nvPr>
        </p:nvSpPr>
        <p:spPr/>
        <p:txBody>
          <a:bodyPr/>
          <a:lstStyle/>
          <a:p>
            <a:r>
              <a:rPr lang="fr-FR" dirty="0"/>
              <a:t>La Validation des Acquis de l’Expérience (VAE)</a:t>
            </a:r>
          </a:p>
        </p:txBody>
      </p:sp>
      <p:sp>
        <p:nvSpPr>
          <p:cNvPr id="3" name="Espace réservé du numéro de diapositive 2">
            <a:extLst>
              <a:ext uri="{FF2B5EF4-FFF2-40B4-BE49-F238E27FC236}">
                <a16:creationId xmlns:a16="http://schemas.microsoft.com/office/drawing/2014/main" id="{F2A2339F-C77A-493E-AC46-4832B841AC41}"/>
              </a:ext>
            </a:extLst>
          </p:cNvPr>
          <p:cNvSpPr>
            <a:spLocks noGrp="1"/>
          </p:cNvSpPr>
          <p:nvPr>
            <p:ph type="sldNum" sz="quarter" idx="12"/>
          </p:nvPr>
        </p:nvSpPr>
        <p:spPr/>
        <p:txBody>
          <a:bodyPr/>
          <a:lstStyle/>
          <a:p>
            <a:fld id="{3ECD01F6-F426-4625-B369-D2FBE7028413}" type="slidenum">
              <a:rPr lang="fr-FR" smtClean="0"/>
              <a:pPr/>
              <a:t>16</a:t>
            </a:fld>
            <a:endParaRPr lang="fr-FR"/>
          </a:p>
        </p:txBody>
      </p:sp>
      <p:sp>
        <p:nvSpPr>
          <p:cNvPr id="4" name="Espace réservé du contenu 3">
            <a:extLst>
              <a:ext uri="{FF2B5EF4-FFF2-40B4-BE49-F238E27FC236}">
                <a16:creationId xmlns:a16="http://schemas.microsoft.com/office/drawing/2014/main" id="{B84DD5B0-CB3E-4405-9F5A-949B88A52F65}"/>
              </a:ext>
            </a:extLst>
          </p:cNvPr>
          <p:cNvSpPr>
            <a:spLocks noGrp="1"/>
          </p:cNvSpPr>
          <p:nvPr>
            <p:ph sz="half" idx="1"/>
          </p:nvPr>
        </p:nvSpPr>
        <p:spPr>
          <a:xfrm>
            <a:off x="736304" y="1580058"/>
            <a:ext cx="10719391" cy="3773820"/>
          </a:xfrm>
        </p:spPr>
        <p:txBody>
          <a:bodyPr/>
          <a:lstStyle/>
          <a:p>
            <a:r>
              <a:rPr lang="fr-FR" dirty="0"/>
              <a:t>Toute personne peut prétendre à la VAE</a:t>
            </a:r>
          </a:p>
          <a:p>
            <a:endParaRPr lang="fr-FR" dirty="0"/>
          </a:p>
          <a:p>
            <a:r>
              <a:rPr lang="fr-FR" dirty="0"/>
              <a:t>Condition requise :  justifier d’au moins 1 an d’expérience en rapport direct avec la certification visée</a:t>
            </a:r>
          </a:p>
          <a:p>
            <a:endParaRPr lang="fr-FR" dirty="0"/>
          </a:p>
          <a:p>
            <a:r>
              <a:rPr lang="fr-FR" dirty="0"/>
              <a:t>Pour valider un diplôme, un titre ou un certificat de qualification professionnelle inscrit au Répertoire National des Certifications Professionnelles (RNCP)</a:t>
            </a:r>
          </a:p>
        </p:txBody>
      </p:sp>
      <p:pic>
        <p:nvPicPr>
          <p:cNvPr id="6" name="Image 5">
            <a:extLst>
              <a:ext uri="{FF2B5EF4-FFF2-40B4-BE49-F238E27FC236}">
                <a16:creationId xmlns:a16="http://schemas.microsoft.com/office/drawing/2014/main" id="{EF6E797E-29C6-4130-A53A-6528E4BA3B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59215" y="5350219"/>
            <a:ext cx="4696480" cy="1009791"/>
          </a:xfrm>
          <a:prstGeom prst="rect">
            <a:avLst/>
          </a:prstGeom>
        </p:spPr>
      </p:pic>
      <p:sp>
        <p:nvSpPr>
          <p:cNvPr id="7" name="Triangle isocèle 6">
            <a:extLst>
              <a:ext uri="{FF2B5EF4-FFF2-40B4-BE49-F238E27FC236}">
                <a16:creationId xmlns:a16="http://schemas.microsoft.com/office/drawing/2014/main" id="{EE57E41C-C872-4488-B203-DBE8B5818A8A}"/>
              </a:ext>
            </a:extLst>
          </p:cNvPr>
          <p:cNvSpPr/>
          <p:nvPr/>
        </p:nvSpPr>
        <p:spPr>
          <a:xfrm rot="5400000">
            <a:off x="626766" y="481057"/>
            <a:ext cx="219075" cy="185737"/>
          </a:xfrm>
          <a:prstGeom prst="triangle">
            <a:avLst/>
          </a:prstGeom>
          <a:solidFill>
            <a:srgbClr val="00A4AF"/>
          </a:solidFill>
          <a:ln>
            <a:noFill/>
          </a:ln>
          <a:effectLst/>
        </p:spPr>
        <p:style>
          <a:lnRef idx="1">
            <a:schemeClr val="accent1"/>
          </a:lnRef>
          <a:fillRef idx="3">
            <a:schemeClr val="accent1"/>
          </a:fillRef>
          <a:effectRef idx="2">
            <a:schemeClr val="accent1"/>
          </a:effectRef>
          <a:fontRef idx="minor">
            <a:schemeClr val="lt1"/>
          </a:fontRef>
        </p:style>
        <p:txBody>
          <a:bodyPr lIns="69933" tIns="34967" rIns="69933" bIns="34967" anchor="ctr"/>
          <a:lstStyle/>
          <a:p>
            <a:pPr algn="ctr" defTabSz="439566">
              <a:defRPr/>
            </a:pPr>
            <a:endParaRPr lang="fr-FR">
              <a:solidFill>
                <a:srgbClr val="7CD2F1"/>
              </a:solidFill>
            </a:endParaRPr>
          </a:p>
        </p:txBody>
      </p:sp>
    </p:spTree>
    <p:extLst>
      <p:ext uri="{BB962C8B-B14F-4D97-AF65-F5344CB8AC3E}">
        <p14:creationId xmlns:p14="http://schemas.microsoft.com/office/powerpoint/2010/main" val="3994667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2491557" y="3185806"/>
            <a:ext cx="9444282" cy="3228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7913" tIns="43957" rIns="87913" bIns="43957">
            <a:spAutoFit/>
          </a:bodyPr>
          <a:lstStyle>
            <a:lvl1pPr>
              <a:defRPr>
                <a:solidFill>
                  <a:schemeClr val="tx1"/>
                </a:solidFill>
                <a:latin typeface="Franklin Gothic Book" panose="020B0503020102020204" pitchFamily="34" charset="0"/>
                <a:ea typeface="MS PGothic" panose="020B0600070205080204" pitchFamily="34" charset="-128"/>
              </a:defRPr>
            </a:lvl1pPr>
            <a:lvl2pPr marL="742950" indent="-285750">
              <a:defRPr>
                <a:solidFill>
                  <a:schemeClr val="tx1"/>
                </a:solidFill>
                <a:latin typeface="Franklin Gothic Book" panose="020B0503020102020204" pitchFamily="34" charset="0"/>
                <a:ea typeface="MS PGothic" panose="020B0600070205080204" pitchFamily="34" charset="-128"/>
              </a:defRPr>
            </a:lvl2pPr>
            <a:lvl3pPr marL="1143000" indent="-228600">
              <a:defRPr>
                <a:solidFill>
                  <a:schemeClr val="tx1"/>
                </a:solidFill>
                <a:latin typeface="Franklin Gothic Book" panose="020B0503020102020204" pitchFamily="34" charset="0"/>
                <a:ea typeface="MS PGothic" panose="020B0600070205080204" pitchFamily="34" charset="-128"/>
              </a:defRPr>
            </a:lvl3pPr>
            <a:lvl4pPr marL="1600200" indent="-228600">
              <a:defRPr>
                <a:solidFill>
                  <a:schemeClr val="tx1"/>
                </a:solidFill>
                <a:latin typeface="Franklin Gothic Book" panose="020B0503020102020204" pitchFamily="34" charset="0"/>
                <a:ea typeface="MS PGothic" panose="020B0600070205080204" pitchFamily="34" charset="-128"/>
              </a:defRPr>
            </a:lvl4pPr>
            <a:lvl5pPr marL="2057400" indent="-228600">
              <a:defRPr>
                <a:solidFill>
                  <a:schemeClr val="tx1"/>
                </a:solidFill>
                <a:latin typeface="Franklin Gothic Book" panose="020B0503020102020204" pitchFamily="34" charset="0"/>
                <a:ea typeface="MS PGothic" panose="020B0600070205080204" pitchFamily="34" charset="-128"/>
              </a:defRPr>
            </a:lvl5pPr>
            <a:lvl6pPr marL="2514600" indent="-228600" defTabSz="438150" eaLnBrk="0" fontAlgn="base" hangingPunct="0">
              <a:spcBef>
                <a:spcPct val="0"/>
              </a:spcBef>
              <a:spcAft>
                <a:spcPct val="0"/>
              </a:spcAft>
              <a:defRPr>
                <a:solidFill>
                  <a:schemeClr val="tx1"/>
                </a:solidFill>
                <a:latin typeface="Franklin Gothic Book" panose="020B0503020102020204" pitchFamily="34" charset="0"/>
                <a:ea typeface="MS PGothic" panose="020B0600070205080204" pitchFamily="34" charset="-128"/>
              </a:defRPr>
            </a:lvl6pPr>
            <a:lvl7pPr marL="2971800" indent="-228600" defTabSz="438150" eaLnBrk="0" fontAlgn="base" hangingPunct="0">
              <a:spcBef>
                <a:spcPct val="0"/>
              </a:spcBef>
              <a:spcAft>
                <a:spcPct val="0"/>
              </a:spcAft>
              <a:defRPr>
                <a:solidFill>
                  <a:schemeClr val="tx1"/>
                </a:solidFill>
                <a:latin typeface="Franklin Gothic Book" panose="020B0503020102020204" pitchFamily="34" charset="0"/>
                <a:ea typeface="MS PGothic" panose="020B0600070205080204" pitchFamily="34" charset="-128"/>
              </a:defRPr>
            </a:lvl7pPr>
            <a:lvl8pPr marL="3429000" indent="-228600" defTabSz="438150" eaLnBrk="0" fontAlgn="base" hangingPunct="0">
              <a:spcBef>
                <a:spcPct val="0"/>
              </a:spcBef>
              <a:spcAft>
                <a:spcPct val="0"/>
              </a:spcAft>
              <a:defRPr>
                <a:solidFill>
                  <a:schemeClr val="tx1"/>
                </a:solidFill>
                <a:latin typeface="Franklin Gothic Book" panose="020B0503020102020204" pitchFamily="34" charset="0"/>
                <a:ea typeface="MS PGothic" panose="020B0600070205080204" pitchFamily="34" charset="-128"/>
              </a:defRPr>
            </a:lvl8pPr>
            <a:lvl9pPr marL="3886200" indent="-228600" defTabSz="438150" eaLnBrk="0" fontAlgn="base" hangingPunct="0">
              <a:spcBef>
                <a:spcPct val="0"/>
              </a:spcBef>
              <a:spcAft>
                <a:spcPct val="0"/>
              </a:spcAft>
              <a:defRPr>
                <a:solidFill>
                  <a:schemeClr val="tx1"/>
                </a:solidFill>
                <a:latin typeface="Franklin Gothic Book" panose="020B0503020102020204" pitchFamily="34" charset="0"/>
                <a:ea typeface="MS PGothic" panose="020B0600070205080204" pitchFamily="34" charset="-128"/>
              </a:defRPr>
            </a:lvl9pPr>
          </a:lstStyle>
          <a:p>
            <a:pPr eaLnBrk="1" hangingPunct="1"/>
            <a:endParaRPr lang="fr-FR" altLang="fr-FR" sz="4800" b="1" dirty="0">
              <a:solidFill>
                <a:srgbClr val="004177"/>
              </a:solidFill>
              <a:latin typeface="Calibri Light" panose="020F0302020204030204" pitchFamily="34" charset="0"/>
            </a:endParaRPr>
          </a:p>
          <a:p>
            <a:pPr eaLnBrk="1" hangingPunct="1"/>
            <a:r>
              <a:rPr lang="fr-FR" altLang="fr-FR" sz="4800" b="1" dirty="0">
                <a:solidFill>
                  <a:srgbClr val="004177"/>
                </a:solidFill>
                <a:latin typeface="Calibri Light" panose="020F0302020204030204" pitchFamily="34" charset="0"/>
              </a:rPr>
              <a:t>Les axes de collaboration</a:t>
            </a:r>
          </a:p>
          <a:p>
            <a:pPr eaLnBrk="1" hangingPunct="1"/>
            <a:endParaRPr lang="fr-FR" altLang="fr-FR" sz="3200" baseline="30000" dirty="0">
              <a:solidFill>
                <a:srgbClr val="00A4AF"/>
              </a:solidFill>
              <a:latin typeface="Calibri Light" panose="020F0302020204030204" pitchFamily="34" charset="0"/>
            </a:endParaRPr>
          </a:p>
          <a:p>
            <a:pPr eaLnBrk="1" hangingPunct="1"/>
            <a:endParaRPr lang="fr-FR" altLang="fr-FR" baseline="30000" dirty="0">
              <a:solidFill>
                <a:srgbClr val="C7D300"/>
              </a:solidFill>
              <a:latin typeface="Calibri Light" panose="020F0302020204030204" pitchFamily="34" charset="0"/>
            </a:endParaRPr>
          </a:p>
          <a:p>
            <a:r>
              <a:rPr lang="fr-FR" altLang="fr-FR" sz="2800" i="1" baseline="30000" dirty="0">
                <a:solidFill>
                  <a:srgbClr val="BCA863"/>
                </a:solidFill>
                <a:latin typeface="Calibri Light" panose="020F0302020204030204" pitchFamily="34" charset="0"/>
              </a:rPr>
              <a:t>Michel CHAUVET, Professeur de biotechnologies, bac pro Hygiène Propreté Stérilisation, </a:t>
            </a:r>
          </a:p>
          <a:p>
            <a:r>
              <a:rPr lang="fr-FR" altLang="fr-FR" sz="2800" i="1" baseline="30000" dirty="0">
                <a:solidFill>
                  <a:srgbClr val="BCA863"/>
                </a:solidFill>
                <a:latin typeface="Calibri Light" panose="020F0302020204030204" pitchFamily="34" charset="0"/>
              </a:rPr>
              <a:t>Lycée Anatole France, Colombes (92) – Académie de Versailles</a:t>
            </a:r>
          </a:p>
          <a:p>
            <a:r>
              <a:rPr lang="fr-FR" altLang="fr-FR" sz="2800" i="1" baseline="30000" dirty="0">
                <a:solidFill>
                  <a:srgbClr val="BCA863"/>
                </a:solidFill>
                <a:latin typeface="Calibri Light" panose="020F0302020204030204" pitchFamily="34" charset="0"/>
              </a:rPr>
              <a:t>Coordonnateur pédagogique du titre d’Agent de Stérilisation en Milieu Hospitalier, GRETA92</a:t>
            </a:r>
          </a:p>
          <a:p>
            <a:pPr eaLnBrk="1" hangingPunct="1"/>
            <a:endParaRPr lang="fr-FR" altLang="fr-FR" sz="2800" i="1" baseline="30000" dirty="0">
              <a:solidFill>
                <a:srgbClr val="BCA863"/>
              </a:solidFill>
              <a:latin typeface="Calibri Light" panose="020F0302020204030204" pitchFamily="34" charset="0"/>
            </a:endParaRPr>
          </a:p>
        </p:txBody>
      </p:sp>
      <p:sp>
        <p:nvSpPr>
          <p:cNvPr id="6" name="Triangle isocèle 5"/>
          <p:cNvSpPr/>
          <p:nvPr/>
        </p:nvSpPr>
        <p:spPr>
          <a:xfrm rot="5400000">
            <a:off x="1862116" y="4304169"/>
            <a:ext cx="219075" cy="185737"/>
          </a:xfrm>
          <a:prstGeom prst="triangle">
            <a:avLst/>
          </a:prstGeom>
          <a:solidFill>
            <a:srgbClr val="00A4AF"/>
          </a:solidFill>
          <a:ln>
            <a:noFill/>
          </a:ln>
          <a:effectLst/>
        </p:spPr>
        <p:style>
          <a:lnRef idx="1">
            <a:schemeClr val="accent1"/>
          </a:lnRef>
          <a:fillRef idx="3">
            <a:schemeClr val="accent1"/>
          </a:fillRef>
          <a:effectRef idx="2">
            <a:schemeClr val="accent1"/>
          </a:effectRef>
          <a:fontRef idx="minor">
            <a:schemeClr val="lt1"/>
          </a:fontRef>
        </p:style>
        <p:txBody>
          <a:bodyPr lIns="69933" tIns="34967" rIns="69933" bIns="34967" anchor="ctr"/>
          <a:lstStyle/>
          <a:p>
            <a:pPr algn="ctr" defTabSz="439566">
              <a:defRPr/>
            </a:pPr>
            <a:endParaRPr lang="fr-FR">
              <a:solidFill>
                <a:srgbClr val="7CD2F1"/>
              </a:solidFill>
            </a:endParaRPr>
          </a:p>
        </p:txBody>
      </p:sp>
      <p:sp>
        <p:nvSpPr>
          <p:cNvPr id="3" name="Espace réservé du numéro de diapositive 2"/>
          <p:cNvSpPr>
            <a:spLocks noGrp="1"/>
          </p:cNvSpPr>
          <p:nvPr>
            <p:ph type="sldNum" sz="quarter" idx="12"/>
          </p:nvPr>
        </p:nvSpPr>
        <p:spPr/>
        <p:txBody>
          <a:bodyPr/>
          <a:lstStyle/>
          <a:p>
            <a:fld id="{3ECD01F6-F426-4625-B369-D2FBE7028413}" type="slidenum">
              <a:rPr lang="fr-FR" smtClean="0"/>
              <a:pPr/>
              <a:t>17</a:t>
            </a:fld>
            <a:endParaRPr lang="fr-FR"/>
          </a:p>
        </p:txBody>
      </p:sp>
    </p:spTree>
    <p:extLst>
      <p:ext uri="{BB962C8B-B14F-4D97-AF65-F5344CB8AC3E}">
        <p14:creationId xmlns:p14="http://schemas.microsoft.com/office/powerpoint/2010/main" val="38900515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5899557-148A-4A1A-9F9F-62E5FC88DEE6}"/>
              </a:ext>
            </a:extLst>
          </p:cNvPr>
          <p:cNvSpPr>
            <a:spLocks noGrp="1"/>
          </p:cNvSpPr>
          <p:nvPr>
            <p:ph type="ctrTitle"/>
          </p:nvPr>
        </p:nvSpPr>
        <p:spPr>
          <a:xfrm>
            <a:off x="667077" y="290296"/>
            <a:ext cx="11764871" cy="713600"/>
          </a:xfrm>
        </p:spPr>
        <p:txBody>
          <a:bodyPr>
            <a:normAutofit fontScale="90000"/>
          </a:bodyPr>
          <a:lstStyle/>
          <a:p>
            <a:r>
              <a:rPr lang="fr-FR" dirty="0"/>
              <a:t>Témoignage du Dr BREBANT, responsable du service de stérilisation, Hôpital FOCH, Suresnes</a:t>
            </a:r>
          </a:p>
        </p:txBody>
      </p:sp>
      <p:sp>
        <p:nvSpPr>
          <p:cNvPr id="3" name="Espace réservé du numéro de diapositive 2">
            <a:extLst>
              <a:ext uri="{FF2B5EF4-FFF2-40B4-BE49-F238E27FC236}">
                <a16:creationId xmlns:a16="http://schemas.microsoft.com/office/drawing/2014/main" id="{F2A2339F-C77A-493E-AC46-4832B841AC41}"/>
              </a:ext>
            </a:extLst>
          </p:cNvPr>
          <p:cNvSpPr>
            <a:spLocks noGrp="1"/>
          </p:cNvSpPr>
          <p:nvPr>
            <p:ph type="sldNum" sz="quarter" idx="12"/>
          </p:nvPr>
        </p:nvSpPr>
        <p:spPr>
          <a:xfrm>
            <a:off x="8630056" y="6356350"/>
            <a:ext cx="2743200" cy="365125"/>
          </a:xfrm>
        </p:spPr>
        <p:txBody>
          <a:bodyPr/>
          <a:lstStyle/>
          <a:p>
            <a:fld id="{3ECD01F6-F426-4625-B369-D2FBE7028413}" type="slidenum">
              <a:rPr lang="fr-FR" smtClean="0"/>
              <a:pPr/>
              <a:t>18</a:t>
            </a:fld>
            <a:endParaRPr lang="fr-FR"/>
          </a:p>
        </p:txBody>
      </p:sp>
      <p:sp>
        <p:nvSpPr>
          <p:cNvPr id="27" name="Triangle isocèle 26">
            <a:extLst>
              <a:ext uri="{FF2B5EF4-FFF2-40B4-BE49-F238E27FC236}">
                <a16:creationId xmlns:a16="http://schemas.microsoft.com/office/drawing/2014/main" id="{24098B2F-8C06-4853-8B9E-0C6A8A031612}"/>
              </a:ext>
            </a:extLst>
          </p:cNvPr>
          <p:cNvSpPr/>
          <p:nvPr/>
        </p:nvSpPr>
        <p:spPr>
          <a:xfrm rot="5400000">
            <a:off x="350254" y="309639"/>
            <a:ext cx="227239" cy="188554"/>
          </a:xfrm>
          <a:prstGeom prst="triangle">
            <a:avLst/>
          </a:prstGeom>
          <a:solidFill>
            <a:srgbClr val="00A4AF"/>
          </a:solidFill>
          <a:ln>
            <a:noFill/>
          </a:ln>
          <a:effectLst/>
        </p:spPr>
        <p:style>
          <a:lnRef idx="1">
            <a:schemeClr val="accent1"/>
          </a:lnRef>
          <a:fillRef idx="3">
            <a:schemeClr val="accent1"/>
          </a:fillRef>
          <a:effectRef idx="2">
            <a:schemeClr val="accent1"/>
          </a:effectRef>
          <a:fontRef idx="minor">
            <a:schemeClr val="lt1"/>
          </a:fontRef>
        </p:style>
        <p:txBody>
          <a:bodyPr lIns="69933" tIns="34967" rIns="69933" bIns="34967" anchor="ctr"/>
          <a:lstStyle/>
          <a:p>
            <a:pPr algn="ctr" defTabSz="439566">
              <a:defRPr/>
            </a:pPr>
            <a:endParaRPr lang="fr-FR">
              <a:solidFill>
                <a:srgbClr val="7CD2F1"/>
              </a:solidFill>
            </a:endParaRPr>
          </a:p>
        </p:txBody>
      </p:sp>
      <p:sp>
        <p:nvSpPr>
          <p:cNvPr id="4" name="ZoneTexte 3">
            <a:extLst>
              <a:ext uri="{FF2B5EF4-FFF2-40B4-BE49-F238E27FC236}">
                <a16:creationId xmlns:a16="http://schemas.microsoft.com/office/drawing/2014/main" id="{5478D4F6-E600-0ED7-BA43-D10FB36CD0B0}"/>
              </a:ext>
            </a:extLst>
          </p:cNvPr>
          <p:cNvSpPr txBox="1"/>
          <p:nvPr/>
        </p:nvSpPr>
        <p:spPr>
          <a:xfrm>
            <a:off x="667077" y="1498060"/>
            <a:ext cx="10706179" cy="4455268"/>
          </a:xfrm>
          <a:prstGeom prst="rect">
            <a:avLst/>
          </a:prstGeom>
          <a:noFill/>
        </p:spPr>
        <p:txBody>
          <a:bodyPr wrap="square" rtlCol="0">
            <a:spAutoFit/>
          </a:bodyPr>
          <a:lstStyle/>
          <a:p>
            <a:endParaRPr lang="fr-FR" dirty="0"/>
          </a:p>
        </p:txBody>
      </p:sp>
      <p:graphicFrame>
        <p:nvGraphicFramePr>
          <p:cNvPr id="5" name="Tableau 4">
            <a:extLst>
              <a:ext uri="{FF2B5EF4-FFF2-40B4-BE49-F238E27FC236}">
                <a16:creationId xmlns:a16="http://schemas.microsoft.com/office/drawing/2014/main" id="{F995BF81-A026-ED65-ECE6-AEB98D510160}"/>
              </a:ext>
            </a:extLst>
          </p:cNvPr>
          <p:cNvGraphicFramePr>
            <a:graphicFrameLocks noGrp="1"/>
          </p:cNvGraphicFramePr>
          <p:nvPr>
            <p:extLst>
              <p:ext uri="{D42A27DB-BD31-4B8C-83A1-F6EECF244321}">
                <p14:modId xmlns:p14="http://schemas.microsoft.com/office/powerpoint/2010/main" val="2857991734"/>
              </p:ext>
            </p:extLst>
          </p:nvPr>
        </p:nvGraphicFramePr>
        <p:xfrm>
          <a:off x="463873" y="1498060"/>
          <a:ext cx="10515600" cy="5212080"/>
        </p:xfrm>
        <a:graphic>
          <a:graphicData uri="http://schemas.openxmlformats.org/drawingml/2006/table">
            <a:tbl>
              <a:tblPr/>
              <a:tblGrid>
                <a:gridCol w="10515600">
                  <a:extLst>
                    <a:ext uri="{9D8B030D-6E8A-4147-A177-3AD203B41FA5}">
                      <a16:colId xmlns:a16="http://schemas.microsoft.com/office/drawing/2014/main" val="3560553302"/>
                    </a:ext>
                  </a:extLst>
                </a:gridCol>
              </a:tblGrid>
              <a:tr h="0">
                <a:tc>
                  <a:txBody>
                    <a:bodyPr/>
                    <a:lstStyle/>
                    <a:p>
                      <a:pPr rtl="0"/>
                      <a:r>
                        <a:rPr lang="fr-FR" sz="2400" i="0" dirty="0">
                          <a:effectLst/>
                          <a:latin typeface="Calibri" panose="020F0502020204030204" pitchFamily="34" charset="0"/>
                        </a:rPr>
                        <a:t>« Actuellement notre équipe est composée de 3 PPH et 13 agents. </a:t>
                      </a:r>
                    </a:p>
                    <a:p>
                      <a:pPr rtl="0"/>
                      <a:endParaRPr lang="fr-FR" sz="2400" i="0" dirty="0">
                        <a:effectLst/>
                        <a:latin typeface="Calibri" panose="020F0502020204030204" pitchFamily="34" charset="0"/>
                      </a:endParaRPr>
                    </a:p>
                    <a:p>
                      <a:pPr rtl="0"/>
                      <a:r>
                        <a:rPr lang="fr-FR" sz="2400" i="0" dirty="0">
                          <a:effectLst/>
                          <a:latin typeface="Calibri" panose="020F0502020204030204" pitchFamily="34" charset="0"/>
                        </a:rPr>
                        <a:t>Sur les 13 agents, 8 ont été recrutés en collaboration avec un établissement de formation (5 Bac pro et 3 titres).</a:t>
                      </a:r>
                    </a:p>
                    <a:p>
                      <a:pPr rtl="0"/>
                      <a:endParaRPr lang="fr-FR" sz="2400" i="0" dirty="0">
                        <a:effectLst/>
                        <a:latin typeface="Calibri" panose="020F0502020204030204" pitchFamily="34" charset="0"/>
                      </a:endParaRPr>
                    </a:p>
                    <a:p>
                      <a:pPr rtl="0"/>
                      <a:r>
                        <a:rPr lang="fr-FR" sz="2400" i="0" dirty="0">
                          <a:effectLst/>
                          <a:latin typeface="Calibri" panose="020F0502020204030204" pitchFamily="34" charset="0"/>
                        </a:rPr>
                        <a:t>Nous recrutons des bacs professionnels en priorité ou des titres pour les CDI.</a:t>
                      </a:r>
                    </a:p>
                    <a:p>
                      <a:pPr rtl="0"/>
                      <a:endParaRPr lang="fr-FR" sz="2400" i="0" dirty="0">
                        <a:effectLst/>
                        <a:latin typeface="Calibri" panose="020F0502020204030204" pitchFamily="34" charset="0"/>
                      </a:endParaRPr>
                    </a:p>
                    <a:p>
                      <a:pPr rtl="0"/>
                      <a:r>
                        <a:rPr lang="fr-FR" sz="2400" i="0" dirty="0">
                          <a:effectLst/>
                          <a:latin typeface="Calibri" panose="020F0502020204030204" pitchFamily="34" charset="0"/>
                        </a:rPr>
                        <a:t>Avec ce type de recrutement nous avons augmenté le niveau de notre équipe. Nous avons ainsi des personnes ayant des bases solides d'hygiène, connaissant les équipements et pouvant, après une courte formation par exemple, conduire les autoclaves car ayant déjà leur habilitation.</a:t>
                      </a:r>
                    </a:p>
                    <a:p>
                      <a:pPr rtl="0"/>
                      <a:endParaRPr lang="fr-FR" sz="2400" i="0" dirty="0">
                        <a:effectLst/>
                        <a:latin typeface="Calibri" panose="020F0502020204030204" pitchFamily="34" charset="0"/>
                      </a:endParaRPr>
                    </a:p>
                    <a:p>
                      <a:pPr rtl="0"/>
                      <a:r>
                        <a:rPr lang="fr-FR" sz="2400" i="0" dirty="0">
                          <a:effectLst/>
                          <a:latin typeface="Calibri" panose="020F0502020204030204" pitchFamily="34" charset="0"/>
                        </a:rPr>
                        <a:t>Ils ont également une connaissance des instruments de base qui nous permet de compléter cette formation plus rapidement »</a:t>
                      </a:r>
                    </a:p>
                  </a:txBody>
                  <a:tcPr anchor="ctr">
                    <a:lnL>
                      <a:noFill/>
                    </a:lnL>
                    <a:lnR>
                      <a:noFill/>
                    </a:lnR>
                    <a:lnT>
                      <a:noFill/>
                    </a:lnT>
                    <a:lnB>
                      <a:noFill/>
                    </a:lnB>
                  </a:tcPr>
                </a:tc>
                <a:extLst>
                  <a:ext uri="{0D108BD9-81ED-4DB2-BD59-A6C34878D82A}">
                    <a16:rowId xmlns:a16="http://schemas.microsoft.com/office/drawing/2014/main" val="3930192754"/>
                  </a:ext>
                </a:extLst>
              </a:tr>
            </a:tbl>
          </a:graphicData>
        </a:graphic>
      </p:graphicFrame>
    </p:spTree>
    <p:extLst>
      <p:ext uri="{BB962C8B-B14F-4D97-AF65-F5344CB8AC3E}">
        <p14:creationId xmlns:p14="http://schemas.microsoft.com/office/powerpoint/2010/main" val="33068223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5899557-148A-4A1A-9F9F-62E5FC88DEE6}"/>
              </a:ext>
            </a:extLst>
          </p:cNvPr>
          <p:cNvSpPr>
            <a:spLocks noGrp="1"/>
          </p:cNvSpPr>
          <p:nvPr>
            <p:ph type="ctrTitle"/>
          </p:nvPr>
        </p:nvSpPr>
        <p:spPr>
          <a:xfrm>
            <a:off x="704160" y="270418"/>
            <a:ext cx="11155326" cy="713600"/>
          </a:xfrm>
        </p:spPr>
        <p:txBody>
          <a:bodyPr>
            <a:normAutofit fontScale="90000"/>
          </a:bodyPr>
          <a:lstStyle/>
          <a:p>
            <a:r>
              <a:rPr lang="fr-FR" dirty="0"/>
              <a:t>Développer des collaborations locales entre établissements </a:t>
            </a:r>
            <a:br>
              <a:rPr lang="fr-FR" dirty="0"/>
            </a:br>
            <a:r>
              <a:rPr lang="fr-FR" dirty="0"/>
              <a:t>de santé et établissements de formation</a:t>
            </a:r>
          </a:p>
        </p:txBody>
      </p:sp>
      <p:sp>
        <p:nvSpPr>
          <p:cNvPr id="3" name="Espace réservé du numéro de diapositive 2">
            <a:extLst>
              <a:ext uri="{FF2B5EF4-FFF2-40B4-BE49-F238E27FC236}">
                <a16:creationId xmlns:a16="http://schemas.microsoft.com/office/drawing/2014/main" id="{F2A2339F-C77A-493E-AC46-4832B841AC41}"/>
              </a:ext>
            </a:extLst>
          </p:cNvPr>
          <p:cNvSpPr>
            <a:spLocks noGrp="1"/>
          </p:cNvSpPr>
          <p:nvPr>
            <p:ph type="sldNum" sz="quarter" idx="12"/>
          </p:nvPr>
        </p:nvSpPr>
        <p:spPr>
          <a:xfrm>
            <a:off x="8630056" y="6356350"/>
            <a:ext cx="2743200" cy="365125"/>
          </a:xfrm>
        </p:spPr>
        <p:txBody>
          <a:bodyPr/>
          <a:lstStyle/>
          <a:p>
            <a:fld id="{3ECD01F6-F426-4625-B369-D2FBE7028413}" type="slidenum">
              <a:rPr lang="fr-FR" smtClean="0"/>
              <a:pPr/>
              <a:t>19</a:t>
            </a:fld>
            <a:endParaRPr lang="fr-FR"/>
          </a:p>
        </p:txBody>
      </p:sp>
      <p:sp>
        <p:nvSpPr>
          <p:cNvPr id="7" name="Ellipse 6">
            <a:extLst>
              <a:ext uri="{FF2B5EF4-FFF2-40B4-BE49-F238E27FC236}">
                <a16:creationId xmlns:a16="http://schemas.microsoft.com/office/drawing/2014/main" id="{B30C526D-FCBD-3638-0BA1-FEFB4C5A01DC}"/>
              </a:ext>
            </a:extLst>
          </p:cNvPr>
          <p:cNvSpPr/>
          <p:nvPr/>
        </p:nvSpPr>
        <p:spPr>
          <a:xfrm>
            <a:off x="5070128" y="3186354"/>
            <a:ext cx="3059559" cy="1916965"/>
          </a:xfrm>
          <a:prstGeom prst="ellipse">
            <a:avLst/>
          </a:prstGeom>
          <a:solidFill>
            <a:srgbClr val="FCD63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a:solidFill>
                  <a:sysClr val="windowText" lastClr="000000"/>
                </a:solidFill>
              </a:rPr>
              <a:t>Axes de collaboration</a:t>
            </a:r>
          </a:p>
        </p:txBody>
      </p:sp>
      <p:sp>
        <p:nvSpPr>
          <p:cNvPr id="8" name="Ellipse 7">
            <a:extLst>
              <a:ext uri="{FF2B5EF4-FFF2-40B4-BE49-F238E27FC236}">
                <a16:creationId xmlns:a16="http://schemas.microsoft.com/office/drawing/2014/main" id="{E24EDE92-D975-ED7A-5432-FCE5E13967C0}"/>
              </a:ext>
            </a:extLst>
          </p:cNvPr>
          <p:cNvSpPr/>
          <p:nvPr/>
        </p:nvSpPr>
        <p:spPr>
          <a:xfrm>
            <a:off x="2723421" y="3520335"/>
            <a:ext cx="2358957" cy="1118098"/>
          </a:xfrm>
          <a:prstGeom prst="ellipse">
            <a:avLst/>
          </a:prstGeom>
          <a:solidFill>
            <a:srgbClr val="00A4A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Conseil technique</a:t>
            </a:r>
          </a:p>
        </p:txBody>
      </p:sp>
      <p:sp>
        <p:nvSpPr>
          <p:cNvPr id="9" name="Ellipse 8">
            <a:extLst>
              <a:ext uri="{FF2B5EF4-FFF2-40B4-BE49-F238E27FC236}">
                <a16:creationId xmlns:a16="http://schemas.microsoft.com/office/drawing/2014/main" id="{50FA06AA-F9B7-DFFA-D60C-652728848BEF}"/>
              </a:ext>
            </a:extLst>
          </p:cNvPr>
          <p:cNvSpPr/>
          <p:nvPr/>
        </p:nvSpPr>
        <p:spPr>
          <a:xfrm>
            <a:off x="3799969" y="4744985"/>
            <a:ext cx="2140085" cy="899808"/>
          </a:xfrm>
          <a:prstGeom prst="ellipse">
            <a:avLst/>
          </a:prstGeom>
          <a:solidFill>
            <a:srgbClr val="00A4A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Participation aux formations</a:t>
            </a:r>
          </a:p>
        </p:txBody>
      </p:sp>
      <p:sp>
        <p:nvSpPr>
          <p:cNvPr id="10" name="Ellipse 9">
            <a:extLst>
              <a:ext uri="{FF2B5EF4-FFF2-40B4-BE49-F238E27FC236}">
                <a16:creationId xmlns:a16="http://schemas.microsoft.com/office/drawing/2014/main" id="{68616990-554A-4A30-4B58-F9201B6B6949}"/>
              </a:ext>
            </a:extLst>
          </p:cNvPr>
          <p:cNvSpPr/>
          <p:nvPr/>
        </p:nvSpPr>
        <p:spPr>
          <a:xfrm>
            <a:off x="6884299" y="2436442"/>
            <a:ext cx="1992548" cy="954026"/>
          </a:xfrm>
          <a:prstGeom prst="ellipse">
            <a:avLst/>
          </a:prstGeom>
          <a:solidFill>
            <a:srgbClr val="00A4A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Dons et taxes</a:t>
            </a:r>
          </a:p>
        </p:txBody>
      </p:sp>
      <p:sp>
        <p:nvSpPr>
          <p:cNvPr id="11" name="Ellipse 10">
            <a:extLst>
              <a:ext uri="{FF2B5EF4-FFF2-40B4-BE49-F238E27FC236}">
                <a16:creationId xmlns:a16="http://schemas.microsoft.com/office/drawing/2014/main" id="{E4D3F80C-8586-D116-D493-C0C806EE2326}"/>
              </a:ext>
            </a:extLst>
          </p:cNvPr>
          <p:cNvSpPr/>
          <p:nvPr/>
        </p:nvSpPr>
        <p:spPr>
          <a:xfrm>
            <a:off x="8150767" y="3819073"/>
            <a:ext cx="1992548" cy="790373"/>
          </a:xfrm>
          <a:prstGeom prst="ellipse">
            <a:avLst/>
          </a:prstGeom>
          <a:solidFill>
            <a:srgbClr val="00A4A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Recrutement</a:t>
            </a:r>
          </a:p>
        </p:txBody>
      </p:sp>
      <p:sp>
        <p:nvSpPr>
          <p:cNvPr id="12" name="Ellipse 11">
            <a:extLst>
              <a:ext uri="{FF2B5EF4-FFF2-40B4-BE49-F238E27FC236}">
                <a16:creationId xmlns:a16="http://schemas.microsoft.com/office/drawing/2014/main" id="{9B586773-029D-B9CF-1937-AA3B10016F80}"/>
              </a:ext>
            </a:extLst>
          </p:cNvPr>
          <p:cNvSpPr/>
          <p:nvPr/>
        </p:nvSpPr>
        <p:spPr>
          <a:xfrm>
            <a:off x="6670745" y="5020655"/>
            <a:ext cx="1898515" cy="840794"/>
          </a:xfrm>
          <a:prstGeom prst="ellipse">
            <a:avLst/>
          </a:prstGeom>
          <a:solidFill>
            <a:srgbClr val="00A4A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Accueil de stagiaires, d’apprentis</a:t>
            </a:r>
          </a:p>
        </p:txBody>
      </p:sp>
      <p:sp>
        <p:nvSpPr>
          <p:cNvPr id="13" name="Ellipse 12">
            <a:extLst>
              <a:ext uri="{FF2B5EF4-FFF2-40B4-BE49-F238E27FC236}">
                <a16:creationId xmlns:a16="http://schemas.microsoft.com/office/drawing/2014/main" id="{CCB9B985-A502-8EB3-EB93-3BF2A8E1F6C4}"/>
              </a:ext>
            </a:extLst>
          </p:cNvPr>
          <p:cNvSpPr/>
          <p:nvPr/>
        </p:nvSpPr>
        <p:spPr>
          <a:xfrm>
            <a:off x="4141739" y="2670859"/>
            <a:ext cx="2140084" cy="713600"/>
          </a:xfrm>
          <a:prstGeom prst="ellipse">
            <a:avLst/>
          </a:prstGeom>
          <a:solidFill>
            <a:srgbClr val="00A4A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Participation aux examens</a:t>
            </a:r>
          </a:p>
        </p:txBody>
      </p:sp>
      <p:sp>
        <p:nvSpPr>
          <p:cNvPr id="14" name="Ellipse 13">
            <a:extLst>
              <a:ext uri="{FF2B5EF4-FFF2-40B4-BE49-F238E27FC236}">
                <a16:creationId xmlns:a16="http://schemas.microsoft.com/office/drawing/2014/main" id="{A4330388-A5B6-7237-1988-FBD58D3A2639}"/>
              </a:ext>
            </a:extLst>
          </p:cNvPr>
          <p:cNvSpPr/>
          <p:nvPr/>
        </p:nvSpPr>
        <p:spPr>
          <a:xfrm>
            <a:off x="3110665" y="2310942"/>
            <a:ext cx="1485900" cy="567877"/>
          </a:xfrm>
          <a:prstGeom prst="ellipse">
            <a:avLst/>
          </a:prstGeom>
          <a:solidFill>
            <a:srgbClr val="FCD63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Être jury</a:t>
            </a:r>
          </a:p>
        </p:txBody>
      </p:sp>
      <p:sp>
        <p:nvSpPr>
          <p:cNvPr id="15" name="Ellipse 14">
            <a:extLst>
              <a:ext uri="{FF2B5EF4-FFF2-40B4-BE49-F238E27FC236}">
                <a16:creationId xmlns:a16="http://schemas.microsoft.com/office/drawing/2014/main" id="{328B2ECB-6E71-7EAA-A22F-1AE8FED078C7}"/>
              </a:ext>
            </a:extLst>
          </p:cNvPr>
          <p:cNvSpPr/>
          <p:nvPr/>
        </p:nvSpPr>
        <p:spPr>
          <a:xfrm>
            <a:off x="4355037" y="1449807"/>
            <a:ext cx="2140084" cy="1214218"/>
          </a:xfrm>
          <a:prstGeom prst="ellipse">
            <a:avLst/>
          </a:prstGeom>
          <a:solidFill>
            <a:srgbClr val="FCD63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Participation à la conception d’examens</a:t>
            </a:r>
          </a:p>
        </p:txBody>
      </p:sp>
      <p:sp>
        <p:nvSpPr>
          <p:cNvPr id="16" name="Ellipse 15">
            <a:extLst>
              <a:ext uri="{FF2B5EF4-FFF2-40B4-BE49-F238E27FC236}">
                <a16:creationId xmlns:a16="http://schemas.microsoft.com/office/drawing/2014/main" id="{D9EC8AC4-5558-FFC4-7CE7-5E0D0B06CE51}"/>
              </a:ext>
            </a:extLst>
          </p:cNvPr>
          <p:cNvSpPr/>
          <p:nvPr/>
        </p:nvSpPr>
        <p:spPr>
          <a:xfrm>
            <a:off x="2243223" y="5255481"/>
            <a:ext cx="1898516" cy="899808"/>
          </a:xfrm>
          <a:prstGeom prst="ellipse">
            <a:avLst/>
          </a:prstGeom>
          <a:solidFill>
            <a:srgbClr val="FCD63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Des jeunes ou des adultes</a:t>
            </a:r>
          </a:p>
        </p:txBody>
      </p:sp>
      <p:sp>
        <p:nvSpPr>
          <p:cNvPr id="17" name="Ellipse 16">
            <a:extLst>
              <a:ext uri="{FF2B5EF4-FFF2-40B4-BE49-F238E27FC236}">
                <a16:creationId xmlns:a16="http://schemas.microsoft.com/office/drawing/2014/main" id="{0498290C-2DB0-2157-0086-D29B01D64B77}"/>
              </a:ext>
            </a:extLst>
          </p:cNvPr>
          <p:cNvSpPr/>
          <p:nvPr/>
        </p:nvSpPr>
        <p:spPr>
          <a:xfrm>
            <a:off x="4299727" y="5648733"/>
            <a:ext cx="1898516" cy="666473"/>
          </a:xfrm>
          <a:prstGeom prst="ellipse">
            <a:avLst/>
          </a:prstGeom>
          <a:solidFill>
            <a:srgbClr val="FCD63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Des enseignants</a:t>
            </a:r>
          </a:p>
        </p:txBody>
      </p:sp>
      <p:sp>
        <p:nvSpPr>
          <p:cNvPr id="18" name="Ellipse 17">
            <a:extLst>
              <a:ext uri="{FF2B5EF4-FFF2-40B4-BE49-F238E27FC236}">
                <a16:creationId xmlns:a16="http://schemas.microsoft.com/office/drawing/2014/main" id="{C5714979-B84B-306F-DC9B-9040B703E988}"/>
              </a:ext>
            </a:extLst>
          </p:cNvPr>
          <p:cNvSpPr/>
          <p:nvPr/>
        </p:nvSpPr>
        <p:spPr>
          <a:xfrm>
            <a:off x="6670745" y="5878044"/>
            <a:ext cx="1898516" cy="922861"/>
          </a:xfrm>
          <a:prstGeom prst="ellipse">
            <a:avLst/>
          </a:prstGeom>
          <a:solidFill>
            <a:srgbClr val="FCD63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Formation pratique in situ</a:t>
            </a:r>
          </a:p>
        </p:txBody>
      </p:sp>
      <p:sp>
        <p:nvSpPr>
          <p:cNvPr id="19" name="Ellipse 18">
            <a:extLst>
              <a:ext uri="{FF2B5EF4-FFF2-40B4-BE49-F238E27FC236}">
                <a16:creationId xmlns:a16="http://schemas.microsoft.com/office/drawing/2014/main" id="{61061CF5-2F1C-2F7E-1B79-2E3DE07C32CB}"/>
              </a:ext>
            </a:extLst>
          </p:cNvPr>
          <p:cNvSpPr/>
          <p:nvPr/>
        </p:nvSpPr>
        <p:spPr>
          <a:xfrm>
            <a:off x="8350693" y="5488816"/>
            <a:ext cx="1898516" cy="666473"/>
          </a:xfrm>
          <a:prstGeom prst="ellipse">
            <a:avLst/>
          </a:prstGeom>
          <a:solidFill>
            <a:srgbClr val="FCD63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Valorisation des équipes</a:t>
            </a:r>
          </a:p>
        </p:txBody>
      </p:sp>
      <p:sp>
        <p:nvSpPr>
          <p:cNvPr id="20" name="Ellipse 19">
            <a:extLst>
              <a:ext uri="{FF2B5EF4-FFF2-40B4-BE49-F238E27FC236}">
                <a16:creationId xmlns:a16="http://schemas.microsoft.com/office/drawing/2014/main" id="{ADE5FF13-AD84-83AB-3AC2-CA9C0311987D}"/>
              </a:ext>
            </a:extLst>
          </p:cNvPr>
          <p:cNvSpPr/>
          <p:nvPr/>
        </p:nvSpPr>
        <p:spPr>
          <a:xfrm>
            <a:off x="9242400" y="3264038"/>
            <a:ext cx="1898516" cy="666473"/>
          </a:xfrm>
          <a:prstGeom prst="ellipse">
            <a:avLst/>
          </a:prstGeom>
          <a:solidFill>
            <a:srgbClr val="FCD63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Diffusion d’offres</a:t>
            </a:r>
          </a:p>
        </p:txBody>
      </p:sp>
      <p:sp>
        <p:nvSpPr>
          <p:cNvPr id="21" name="Ellipse 20">
            <a:extLst>
              <a:ext uri="{FF2B5EF4-FFF2-40B4-BE49-F238E27FC236}">
                <a16:creationId xmlns:a16="http://schemas.microsoft.com/office/drawing/2014/main" id="{0E0C02BB-3B5B-EC73-69BA-CC47E2ACA741}"/>
              </a:ext>
            </a:extLst>
          </p:cNvPr>
          <p:cNvSpPr/>
          <p:nvPr/>
        </p:nvSpPr>
        <p:spPr>
          <a:xfrm>
            <a:off x="10153043" y="3901931"/>
            <a:ext cx="1898516" cy="666473"/>
          </a:xfrm>
          <a:prstGeom prst="ellipse">
            <a:avLst/>
          </a:prstGeom>
          <a:solidFill>
            <a:srgbClr val="FCD63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Anticipation des besoins</a:t>
            </a:r>
          </a:p>
        </p:txBody>
      </p:sp>
      <p:sp>
        <p:nvSpPr>
          <p:cNvPr id="22" name="Ellipse 21">
            <a:extLst>
              <a:ext uri="{FF2B5EF4-FFF2-40B4-BE49-F238E27FC236}">
                <a16:creationId xmlns:a16="http://schemas.microsoft.com/office/drawing/2014/main" id="{7A10A861-D6AA-DF15-27BD-39145A60BC47}"/>
              </a:ext>
            </a:extLst>
          </p:cNvPr>
          <p:cNvSpPr/>
          <p:nvPr/>
        </p:nvSpPr>
        <p:spPr>
          <a:xfrm>
            <a:off x="8941343" y="4564538"/>
            <a:ext cx="2240834" cy="924277"/>
          </a:xfrm>
          <a:prstGeom prst="ellipse">
            <a:avLst/>
          </a:prstGeom>
          <a:solidFill>
            <a:srgbClr val="FCD63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Conseil sur les formations, la VAE…</a:t>
            </a:r>
          </a:p>
        </p:txBody>
      </p:sp>
      <p:sp>
        <p:nvSpPr>
          <p:cNvPr id="23" name="Ellipse 22">
            <a:extLst>
              <a:ext uri="{FF2B5EF4-FFF2-40B4-BE49-F238E27FC236}">
                <a16:creationId xmlns:a16="http://schemas.microsoft.com/office/drawing/2014/main" id="{0651F960-2675-9FF4-ADB8-9B5B0B542BF6}"/>
              </a:ext>
            </a:extLst>
          </p:cNvPr>
          <p:cNvSpPr/>
          <p:nvPr/>
        </p:nvSpPr>
        <p:spPr>
          <a:xfrm>
            <a:off x="6742793" y="1631078"/>
            <a:ext cx="2269784" cy="790372"/>
          </a:xfrm>
          <a:prstGeom prst="ellipse">
            <a:avLst/>
          </a:prstGeom>
          <a:solidFill>
            <a:srgbClr val="FCD63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Matériels et consommables</a:t>
            </a:r>
          </a:p>
        </p:txBody>
      </p:sp>
      <p:sp>
        <p:nvSpPr>
          <p:cNvPr id="24" name="Ellipse 23">
            <a:extLst>
              <a:ext uri="{FF2B5EF4-FFF2-40B4-BE49-F238E27FC236}">
                <a16:creationId xmlns:a16="http://schemas.microsoft.com/office/drawing/2014/main" id="{65DE0397-8B14-96EC-4F22-68E932C9EF1D}"/>
              </a:ext>
            </a:extLst>
          </p:cNvPr>
          <p:cNvSpPr/>
          <p:nvPr/>
        </p:nvSpPr>
        <p:spPr>
          <a:xfrm>
            <a:off x="8737102" y="2212733"/>
            <a:ext cx="2490675" cy="790372"/>
          </a:xfrm>
          <a:prstGeom prst="ellipse">
            <a:avLst/>
          </a:prstGeom>
          <a:solidFill>
            <a:srgbClr val="FCD63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Taxe d’apprentissage</a:t>
            </a:r>
          </a:p>
        </p:txBody>
      </p:sp>
      <p:sp>
        <p:nvSpPr>
          <p:cNvPr id="25" name="Ellipse 24">
            <a:extLst>
              <a:ext uri="{FF2B5EF4-FFF2-40B4-BE49-F238E27FC236}">
                <a16:creationId xmlns:a16="http://schemas.microsoft.com/office/drawing/2014/main" id="{16FE56BD-C7EC-11CC-C4F0-100E95F384DC}"/>
              </a:ext>
            </a:extLst>
          </p:cNvPr>
          <p:cNvSpPr/>
          <p:nvPr/>
        </p:nvSpPr>
        <p:spPr>
          <a:xfrm>
            <a:off x="375000" y="3905527"/>
            <a:ext cx="2490675" cy="1214218"/>
          </a:xfrm>
          <a:prstGeom prst="ellipse">
            <a:avLst/>
          </a:prstGeom>
          <a:solidFill>
            <a:srgbClr val="FCD63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Aide à l’aménagement de plateaux de formation</a:t>
            </a:r>
          </a:p>
        </p:txBody>
      </p:sp>
      <p:sp>
        <p:nvSpPr>
          <p:cNvPr id="26" name="Ellipse 25">
            <a:extLst>
              <a:ext uri="{FF2B5EF4-FFF2-40B4-BE49-F238E27FC236}">
                <a16:creationId xmlns:a16="http://schemas.microsoft.com/office/drawing/2014/main" id="{50AA40F1-E5FD-90B0-0544-F68BD7612B80}"/>
              </a:ext>
            </a:extLst>
          </p:cNvPr>
          <p:cNvSpPr/>
          <p:nvPr/>
        </p:nvSpPr>
        <p:spPr>
          <a:xfrm>
            <a:off x="964437" y="2613018"/>
            <a:ext cx="2490675" cy="1214218"/>
          </a:xfrm>
          <a:prstGeom prst="ellipse">
            <a:avLst/>
          </a:prstGeom>
          <a:solidFill>
            <a:srgbClr val="FCD63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Aide à la rédaction de protocoles en formation</a:t>
            </a:r>
          </a:p>
        </p:txBody>
      </p:sp>
      <p:sp>
        <p:nvSpPr>
          <p:cNvPr id="27" name="Triangle isocèle 26">
            <a:extLst>
              <a:ext uri="{FF2B5EF4-FFF2-40B4-BE49-F238E27FC236}">
                <a16:creationId xmlns:a16="http://schemas.microsoft.com/office/drawing/2014/main" id="{24098B2F-8C06-4853-8B9E-0C6A8A031612}"/>
              </a:ext>
            </a:extLst>
          </p:cNvPr>
          <p:cNvSpPr/>
          <p:nvPr/>
        </p:nvSpPr>
        <p:spPr>
          <a:xfrm rot="5400000">
            <a:off x="350254" y="309639"/>
            <a:ext cx="227239" cy="188554"/>
          </a:xfrm>
          <a:prstGeom prst="triangle">
            <a:avLst/>
          </a:prstGeom>
          <a:solidFill>
            <a:srgbClr val="00A4AF"/>
          </a:solidFill>
          <a:ln>
            <a:noFill/>
          </a:ln>
          <a:effectLst/>
        </p:spPr>
        <p:style>
          <a:lnRef idx="1">
            <a:schemeClr val="accent1"/>
          </a:lnRef>
          <a:fillRef idx="3">
            <a:schemeClr val="accent1"/>
          </a:fillRef>
          <a:effectRef idx="2">
            <a:schemeClr val="accent1"/>
          </a:effectRef>
          <a:fontRef idx="minor">
            <a:schemeClr val="lt1"/>
          </a:fontRef>
        </p:style>
        <p:txBody>
          <a:bodyPr lIns="69933" tIns="34967" rIns="69933" bIns="34967" anchor="ctr"/>
          <a:lstStyle/>
          <a:p>
            <a:pPr algn="ctr" defTabSz="439566">
              <a:defRPr/>
            </a:pPr>
            <a:endParaRPr lang="fr-FR">
              <a:solidFill>
                <a:srgbClr val="7CD2F1"/>
              </a:solidFill>
            </a:endParaRPr>
          </a:p>
        </p:txBody>
      </p:sp>
    </p:spTree>
    <p:extLst>
      <p:ext uri="{BB962C8B-B14F-4D97-AF65-F5344CB8AC3E}">
        <p14:creationId xmlns:p14="http://schemas.microsoft.com/office/powerpoint/2010/main" val="624221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circle(in)">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circle(in)">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circle(in)">
                                      <p:cBhvr>
                                        <p:cTn id="22" dur="20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circle(in)">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circle(in)">
                                      <p:cBhvr>
                                        <p:cTn id="37" dur="500"/>
                                        <p:tgtEl>
                                          <p:spTgt spid="1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circle(in)">
                                      <p:cBhvr>
                                        <p:cTn id="47" dur="500"/>
                                        <p:tgtEl>
                                          <p:spTgt spid="17"/>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grpId="0"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circle(in)">
                                      <p:cBhvr>
                                        <p:cTn id="52" dur="500"/>
                                        <p:tgtEl>
                                          <p:spTgt spid="16"/>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500"/>
                                        <p:tgtEl>
                                          <p:spTgt spid="8"/>
                                        </p:tgtEl>
                                      </p:cBhvr>
                                    </p:animEffect>
                                  </p:childTnLst>
                                </p:cTn>
                              </p:par>
                            </p:childTnLst>
                          </p:cTn>
                        </p:par>
                      </p:childTnLst>
                    </p:cTn>
                  </p:par>
                  <p:par>
                    <p:cTn id="58" fill="hold">
                      <p:stCondLst>
                        <p:cond delay="indefinite"/>
                      </p:stCondLst>
                      <p:childTnLst>
                        <p:par>
                          <p:cTn id="59" fill="hold">
                            <p:stCondLst>
                              <p:cond delay="0"/>
                            </p:stCondLst>
                            <p:childTnLst>
                              <p:par>
                                <p:cTn id="60" presetID="6" presetClass="entr" presetSubtype="16" fill="hold" grpId="0" nodeType="click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circle(in)">
                                      <p:cBhvr>
                                        <p:cTn id="62" dur="500"/>
                                        <p:tgtEl>
                                          <p:spTgt spid="25"/>
                                        </p:tgtEl>
                                      </p:cBhvr>
                                    </p:animEffect>
                                  </p:childTnLst>
                                </p:cTn>
                              </p:par>
                            </p:childTnLst>
                          </p:cTn>
                        </p:par>
                      </p:childTnLst>
                    </p:cTn>
                  </p:par>
                  <p:par>
                    <p:cTn id="63" fill="hold">
                      <p:stCondLst>
                        <p:cond delay="indefinite"/>
                      </p:stCondLst>
                      <p:childTnLst>
                        <p:par>
                          <p:cTn id="64" fill="hold">
                            <p:stCondLst>
                              <p:cond delay="0"/>
                            </p:stCondLst>
                            <p:childTnLst>
                              <p:par>
                                <p:cTn id="65" presetID="6" presetClass="entr" presetSubtype="16" fill="hold" grpId="0" nodeType="clickEffect">
                                  <p:stCondLst>
                                    <p:cond delay="0"/>
                                  </p:stCondLst>
                                  <p:childTnLst>
                                    <p:set>
                                      <p:cBhvr>
                                        <p:cTn id="66" dur="1" fill="hold">
                                          <p:stCondLst>
                                            <p:cond delay="0"/>
                                          </p:stCondLst>
                                        </p:cTn>
                                        <p:tgtEl>
                                          <p:spTgt spid="26"/>
                                        </p:tgtEl>
                                        <p:attrNameLst>
                                          <p:attrName>style.visibility</p:attrName>
                                        </p:attrNameLst>
                                      </p:cBhvr>
                                      <p:to>
                                        <p:strVal val="visible"/>
                                      </p:to>
                                    </p:set>
                                    <p:animEffect transition="in" filter="circle(in)">
                                      <p:cBhvr>
                                        <p:cTn id="67" dur="500"/>
                                        <p:tgtEl>
                                          <p:spTgt spid="26"/>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500"/>
                                        <p:tgtEl>
                                          <p:spTgt spid="13"/>
                                        </p:tgtEl>
                                      </p:cBhvr>
                                    </p:animEffect>
                                  </p:childTnLst>
                                </p:cTn>
                              </p:par>
                            </p:childTnLst>
                          </p:cTn>
                        </p:par>
                      </p:childTnLst>
                    </p:cTn>
                  </p:par>
                  <p:par>
                    <p:cTn id="73" fill="hold">
                      <p:stCondLst>
                        <p:cond delay="indefinite"/>
                      </p:stCondLst>
                      <p:childTnLst>
                        <p:par>
                          <p:cTn id="74" fill="hold">
                            <p:stCondLst>
                              <p:cond delay="0"/>
                            </p:stCondLst>
                            <p:childTnLst>
                              <p:par>
                                <p:cTn id="75" presetID="6" presetClass="entr" presetSubtype="16" fill="hold" grpId="0" nodeType="clickEffect">
                                  <p:stCondLst>
                                    <p:cond delay="0"/>
                                  </p:stCondLst>
                                  <p:childTnLst>
                                    <p:set>
                                      <p:cBhvr>
                                        <p:cTn id="76" dur="1" fill="hold">
                                          <p:stCondLst>
                                            <p:cond delay="0"/>
                                          </p:stCondLst>
                                        </p:cTn>
                                        <p:tgtEl>
                                          <p:spTgt spid="14"/>
                                        </p:tgtEl>
                                        <p:attrNameLst>
                                          <p:attrName>style.visibility</p:attrName>
                                        </p:attrNameLst>
                                      </p:cBhvr>
                                      <p:to>
                                        <p:strVal val="visible"/>
                                      </p:to>
                                    </p:set>
                                    <p:animEffect transition="in" filter="circle(in)">
                                      <p:cBhvr>
                                        <p:cTn id="77" dur="500"/>
                                        <p:tgtEl>
                                          <p:spTgt spid="14"/>
                                        </p:tgtEl>
                                      </p:cBhvr>
                                    </p:animEffect>
                                  </p:childTnLst>
                                </p:cTn>
                              </p:par>
                            </p:childTnLst>
                          </p:cTn>
                        </p:par>
                      </p:childTnLst>
                    </p:cTn>
                  </p:par>
                  <p:par>
                    <p:cTn id="78" fill="hold">
                      <p:stCondLst>
                        <p:cond delay="indefinite"/>
                      </p:stCondLst>
                      <p:childTnLst>
                        <p:par>
                          <p:cTn id="79" fill="hold">
                            <p:stCondLst>
                              <p:cond delay="0"/>
                            </p:stCondLst>
                            <p:childTnLst>
                              <p:par>
                                <p:cTn id="80" presetID="6" presetClass="entr" presetSubtype="16" fill="hold" grpId="0" nodeType="clickEffect">
                                  <p:stCondLst>
                                    <p:cond delay="0"/>
                                  </p:stCondLst>
                                  <p:childTnLst>
                                    <p:set>
                                      <p:cBhvr>
                                        <p:cTn id="81" dur="1" fill="hold">
                                          <p:stCondLst>
                                            <p:cond delay="0"/>
                                          </p:stCondLst>
                                        </p:cTn>
                                        <p:tgtEl>
                                          <p:spTgt spid="15"/>
                                        </p:tgtEl>
                                        <p:attrNameLst>
                                          <p:attrName>style.visibility</p:attrName>
                                        </p:attrNameLst>
                                      </p:cBhvr>
                                      <p:to>
                                        <p:strVal val="visible"/>
                                      </p:to>
                                    </p:set>
                                    <p:animEffect transition="in" filter="circle(in)">
                                      <p:cBhvr>
                                        <p:cTn id="82" dur="500"/>
                                        <p:tgtEl>
                                          <p:spTgt spid="15"/>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10"/>
                                        </p:tgtEl>
                                        <p:attrNameLst>
                                          <p:attrName>style.visibility</p:attrName>
                                        </p:attrNameLst>
                                      </p:cBhvr>
                                      <p:to>
                                        <p:strVal val="visible"/>
                                      </p:to>
                                    </p:set>
                                    <p:animEffect transition="in" filter="fade">
                                      <p:cBhvr>
                                        <p:cTn id="87" dur="500"/>
                                        <p:tgtEl>
                                          <p:spTgt spid="10"/>
                                        </p:tgtEl>
                                      </p:cBhvr>
                                    </p:animEffect>
                                  </p:childTnLst>
                                </p:cTn>
                              </p:par>
                            </p:childTnLst>
                          </p:cTn>
                        </p:par>
                      </p:childTnLst>
                    </p:cTn>
                  </p:par>
                  <p:par>
                    <p:cTn id="88" fill="hold">
                      <p:stCondLst>
                        <p:cond delay="indefinite"/>
                      </p:stCondLst>
                      <p:childTnLst>
                        <p:par>
                          <p:cTn id="89" fill="hold">
                            <p:stCondLst>
                              <p:cond delay="0"/>
                            </p:stCondLst>
                            <p:childTnLst>
                              <p:par>
                                <p:cTn id="90" presetID="6" presetClass="entr" presetSubtype="16" fill="hold" grpId="0" nodeType="clickEffect">
                                  <p:stCondLst>
                                    <p:cond delay="0"/>
                                  </p:stCondLst>
                                  <p:childTnLst>
                                    <p:set>
                                      <p:cBhvr>
                                        <p:cTn id="91" dur="1" fill="hold">
                                          <p:stCondLst>
                                            <p:cond delay="0"/>
                                          </p:stCondLst>
                                        </p:cTn>
                                        <p:tgtEl>
                                          <p:spTgt spid="24"/>
                                        </p:tgtEl>
                                        <p:attrNameLst>
                                          <p:attrName>style.visibility</p:attrName>
                                        </p:attrNameLst>
                                      </p:cBhvr>
                                      <p:to>
                                        <p:strVal val="visible"/>
                                      </p:to>
                                    </p:set>
                                    <p:animEffect transition="in" filter="circle(in)">
                                      <p:cBhvr>
                                        <p:cTn id="92" dur="500"/>
                                        <p:tgtEl>
                                          <p:spTgt spid="24"/>
                                        </p:tgtEl>
                                      </p:cBhvr>
                                    </p:animEffect>
                                  </p:childTnLst>
                                </p:cTn>
                              </p:par>
                            </p:childTnLst>
                          </p:cTn>
                        </p:par>
                      </p:childTnLst>
                    </p:cTn>
                  </p:par>
                  <p:par>
                    <p:cTn id="93" fill="hold">
                      <p:stCondLst>
                        <p:cond delay="indefinite"/>
                      </p:stCondLst>
                      <p:childTnLst>
                        <p:par>
                          <p:cTn id="94" fill="hold">
                            <p:stCondLst>
                              <p:cond delay="0"/>
                            </p:stCondLst>
                            <p:childTnLst>
                              <p:par>
                                <p:cTn id="95" presetID="6" presetClass="entr" presetSubtype="16" fill="hold" grpId="0" nodeType="clickEffect">
                                  <p:stCondLst>
                                    <p:cond delay="0"/>
                                  </p:stCondLst>
                                  <p:childTnLst>
                                    <p:set>
                                      <p:cBhvr>
                                        <p:cTn id="96" dur="1" fill="hold">
                                          <p:stCondLst>
                                            <p:cond delay="0"/>
                                          </p:stCondLst>
                                        </p:cTn>
                                        <p:tgtEl>
                                          <p:spTgt spid="23"/>
                                        </p:tgtEl>
                                        <p:attrNameLst>
                                          <p:attrName>style.visibility</p:attrName>
                                        </p:attrNameLst>
                                      </p:cBhvr>
                                      <p:to>
                                        <p:strVal val="visible"/>
                                      </p:to>
                                    </p:set>
                                    <p:animEffect transition="in" filter="circle(in)">
                                      <p:cBhvr>
                                        <p:cTn id="9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2491557" y="3185806"/>
            <a:ext cx="9444282" cy="3351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7913" tIns="43957" rIns="87913" bIns="43957">
            <a:spAutoFit/>
          </a:bodyPr>
          <a:lstStyle>
            <a:lvl1pPr>
              <a:defRPr>
                <a:solidFill>
                  <a:schemeClr val="tx1"/>
                </a:solidFill>
                <a:latin typeface="Franklin Gothic Book" panose="020B0503020102020204" pitchFamily="34" charset="0"/>
                <a:ea typeface="MS PGothic" panose="020B0600070205080204" pitchFamily="34" charset="-128"/>
              </a:defRPr>
            </a:lvl1pPr>
            <a:lvl2pPr marL="742950" indent="-285750">
              <a:defRPr>
                <a:solidFill>
                  <a:schemeClr val="tx1"/>
                </a:solidFill>
                <a:latin typeface="Franklin Gothic Book" panose="020B0503020102020204" pitchFamily="34" charset="0"/>
                <a:ea typeface="MS PGothic" panose="020B0600070205080204" pitchFamily="34" charset="-128"/>
              </a:defRPr>
            </a:lvl2pPr>
            <a:lvl3pPr marL="1143000" indent="-228600">
              <a:defRPr>
                <a:solidFill>
                  <a:schemeClr val="tx1"/>
                </a:solidFill>
                <a:latin typeface="Franklin Gothic Book" panose="020B0503020102020204" pitchFamily="34" charset="0"/>
                <a:ea typeface="MS PGothic" panose="020B0600070205080204" pitchFamily="34" charset="-128"/>
              </a:defRPr>
            </a:lvl3pPr>
            <a:lvl4pPr marL="1600200" indent="-228600">
              <a:defRPr>
                <a:solidFill>
                  <a:schemeClr val="tx1"/>
                </a:solidFill>
                <a:latin typeface="Franklin Gothic Book" panose="020B0503020102020204" pitchFamily="34" charset="0"/>
                <a:ea typeface="MS PGothic" panose="020B0600070205080204" pitchFamily="34" charset="-128"/>
              </a:defRPr>
            </a:lvl4pPr>
            <a:lvl5pPr marL="2057400" indent="-228600">
              <a:defRPr>
                <a:solidFill>
                  <a:schemeClr val="tx1"/>
                </a:solidFill>
                <a:latin typeface="Franklin Gothic Book" panose="020B0503020102020204" pitchFamily="34" charset="0"/>
                <a:ea typeface="MS PGothic" panose="020B0600070205080204" pitchFamily="34" charset="-128"/>
              </a:defRPr>
            </a:lvl5pPr>
            <a:lvl6pPr marL="2514600" indent="-228600" defTabSz="438150" eaLnBrk="0" fontAlgn="base" hangingPunct="0">
              <a:spcBef>
                <a:spcPct val="0"/>
              </a:spcBef>
              <a:spcAft>
                <a:spcPct val="0"/>
              </a:spcAft>
              <a:defRPr>
                <a:solidFill>
                  <a:schemeClr val="tx1"/>
                </a:solidFill>
                <a:latin typeface="Franklin Gothic Book" panose="020B0503020102020204" pitchFamily="34" charset="0"/>
                <a:ea typeface="MS PGothic" panose="020B0600070205080204" pitchFamily="34" charset="-128"/>
              </a:defRPr>
            </a:lvl6pPr>
            <a:lvl7pPr marL="2971800" indent="-228600" defTabSz="438150" eaLnBrk="0" fontAlgn="base" hangingPunct="0">
              <a:spcBef>
                <a:spcPct val="0"/>
              </a:spcBef>
              <a:spcAft>
                <a:spcPct val="0"/>
              </a:spcAft>
              <a:defRPr>
                <a:solidFill>
                  <a:schemeClr val="tx1"/>
                </a:solidFill>
                <a:latin typeface="Franklin Gothic Book" panose="020B0503020102020204" pitchFamily="34" charset="0"/>
                <a:ea typeface="MS PGothic" panose="020B0600070205080204" pitchFamily="34" charset="-128"/>
              </a:defRPr>
            </a:lvl7pPr>
            <a:lvl8pPr marL="3429000" indent="-228600" defTabSz="438150" eaLnBrk="0" fontAlgn="base" hangingPunct="0">
              <a:spcBef>
                <a:spcPct val="0"/>
              </a:spcBef>
              <a:spcAft>
                <a:spcPct val="0"/>
              </a:spcAft>
              <a:defRPr>
                <a:solidFill>
                  <a:schemeClr val="tx1"/>
                </a:solidFill>
                <a:latin typeface="Franklin Gothic Book" panose="020B0503020102020204" pitchFamily="34" charset="0"/>
                <a:ea typeface="MS PGothic" panose="020B0600070205080204" pitchFamily="34" charset="-128"/>
              </a:defRPr>
            </a:lvl8pPr>
            <a:lvl9pPr marL="3886200" indent="-228600" defTabSz="438150" eaLnBrk="0" fontAlgn="base" hangingPunct="0">
              <a:spcBef>
                <a:spcPct val="0"/>
              </a:spcBef>
              <a:spcAft>
                <a:spcPct val="0"/>
              </a:spcAft>
              <a:defRPr>
                <a:solidFill>
                  <a:schemeClr val="tx1"/>
                </a:solidFill>
                <a:latin typeface="Franklin Gothic Book" panose="020B0503020102020204" pitchFamily="34" charset="0"/>
                <a:ea typeface="MS PGothic" panose="020B0600070205080204" pitchFamily="34" charset="-128"/>
              </a:defRPr>
            </a:lvl9pPr>
          </a:lstStyle>
          <a:p>
            <a:pPr eaLnBrk="1" hangingPunct="1"/>
            <a:r>
              <a:rPr lang="fr-FR" altLang="fr-FR" sz="4800" b="1" dirty="0">
                <a:solidFill>
                  <a:srgbClr val="004177"/>
                </a:solidFill>
                <a:latin typeface="Calibri Light" panose="020F0302020204030204" pitchFamily="34" charset="0"/>
              </a:rPr>
              <a:t>Formation initiale :</a:t>
            </a:r>
          </a:p>
          <a:p>
            <a:pPr eaLnBrk="1" hangingPunct="1"/>
            <a:r>
              <a:rPr lang="fr-FR" altLang="fr-FR" sz="4800" b="1" dirty="0">
                <a:solidFill>
                  <a:srgbClr val="004177"/>
                </a:solidFill>
                <a:latin typeface="Calibri Light" panose="020F0302020204030204" pitchFamily="34" charset="0"/>
              </a:rPr>
              <a:t>Le baccalauréat professionnel</a:t>
            </a:r>
          </a:p>
          <a:p>
            <a:pPr eaLnBrk="1" hangingPunct="1"/>
            <a:r>
              <a:rPr lang="fr-FR" altLang="fr-FR" sz="4800" b="1" dirty="0">
                <a:solidFill>
                  <a:srgbClr val="004177"/>
                </a:solidFill>
                <a:latin typeface="Calibri Light" panose="020F0302020204030204" pitchFamily="34" charset="0"/>
              </a:rPr>
              <a:t>Hygiène Propreté Stérilisation</a:t>
            </a:r>
          </a:p>
          <a:p>
            <a:pPr eaLnBrk="1" hangingPunct="1"/>
            <a:endParaRPr lang="fr-FR" altLang="fr-FR" baseline="30000" dirty="0">
              <a:solidFill>
                <a:srgbClr val="C7D300"/>
              </a:solidFill>
              <a:latin typeface="Calibri Light" panose="020F0302020204030204" pitchFamily="34" charset="0"/>
            </a:endParaRPr>
          </a:p>
          <a:p>
            <a:pPr eaLnBrk="1" hangingPunct="1"/>
            <a:r>
              <a:rPr lang="fr-FR" altLang="fr-FR" sz="2800" i="1" baseline="30000" dirty="0">
                <a:solidFill>
                  <a:srgbClr val="BCA863"/>
                </a:solidFill>
                <a:latin typeface="Calibri Light" panose="020F0302020204030204" pitchFamily="34" charset="0"/>
              </a:rPr>
              <a:t>Patricia DUSSART, Inspectrice de l’Education Nationale</a:t>
            </a:r>
          </a:p>
          <a:p>
            <a:pPr eaLnBrk="1" hangingPunct="1"/>
            <a:r>
              <a:rPr lang="fr-FR" altLang="fr-FR" sz="2800" i="1" baseline="30000" dirty="0">
                <a:solidFill>
                  <a:srgbClr val="BCA863"/>
                </a:solidFill>
                <a:latin typeface="Calibri Light" panose="020F0302020204030204" pitchFamily="34" charset="0"/>
              </a:rPr>
              <a:t>Sciences Biologiques et Sciences Sociales Appliquées - Académie de Versailles</a:t>
            </a:r>
          </a:p>
          <a:p>
            <a:pPr eaLnBrk="1" hangingPunct="1"/>
            <a:endParaRPr lang="fr-FR" altLang="fr-FR" sz="2800" i="1" baseline="30000" dirty="0">
              <a:solidFill>
                <a:srgbClr val="BCA863"/>
              </a:solidFill>
              <a:latin typeface="Calibri Light" panose="020F0302020204030204" pitchFamily="34" charset="0"/>
            </a:endParaRPr>
          </a:p>
        </p:txBody>
      </p:sp>
      <p:sp>
        <p:nvSpPr>
          <p:cNvPr id="6" name="Triangle isocèle 5"/>
          <p:cNvSpPr/>
          <p:nvPr/>
        </p:nvSpPr>
        <p:spPr>
          <a:xfrm rot="5400000">
            <a:off x="1968134" y="4030126"/>
            <a:ext cx="219075" cy="185737"/>
          </a:xfrm>
          <a:prstGeom prst="triangle">
            <a:avLst/>
          </a:prstGeom>
          <a:solidFill>
            <a:srgbClr val="00A4AF"/>
          </a:solidFill>
          <a:ln>
            <a:noFill/>
          </a:ln>
          <a:effectLst/>
        </p:spPr>
        <p:style>
          <a:lnRef idx="1">
            <a:schemeClr val="accent1"/>
          </a:lnRef>
          <a:fillRef idx="3">
            <a:schemeClr val="accent1"/>
          </a:fillRef>
          <a:effectRef idx="2">
            <a:schemeClr val="accent1"/>
          </a:effectRef>
          <a:fontRef idx="minor">
            <a:schemeClr val="lt1"/>
          </a:fontRef>
        </p:style>
        <p:txBody>
          <a:bodyPr lIns="69933" tIns="34967" rIns="69933" bIns="34967" anchor="ctr"/>
          <a:lstStyle/>
          <a:p>
            <a:pPr algn="ctr" defTabSz="439566">
              <a:defRPr/>
            </a:pPr>
            <a:endParaRPr lang="fr-FR" dirty="0">
              <a:solidFill>
                <a:srgbClr val="7CD2F1"/>
              </a:solidFill>
            </a:endParaRPr>
          </a:p>
        </p:txBody>
      </p:sp>
      <p:sp>
        <p:nvSpPr>
          <p:cNvPr id="3" name="Espace réservé du numéro de diapositive 2"/>
          <p:cNvSpPr>
            <a:spLocks noGrp="1"/>
          </p:cNvSpPr>
          <p:nvPr>
            <p:ph type="sldNum" sz="quarter" idx="12"/>
          </p:nvPr>
        </p:nvSpPr>
        <p:spPr/>
        <p:txBody>
          <a:bodyPr/>
          <a:lstStyle/>
          <a:p>
            <a:fld id="{3ECD01F6-F426-4625-B369-D2FBE7028413}" type="slidenum">
              <a:rPr lang="fr-FR" smtClean="0"/>
              <a:pPr/>
              <a:t>2</a:t>
            </a:fld>
            <a:endParaRPr lang="fr-FR" dirty="0"/>
          </a:p>
        </p:txBody>
      </p:sp>
    </p:spTree>
    <p:extLst>
      <p:ext uri="{BB962C8B-B14F-4D97-AF65-F5344CB8AC3E}">
        <p14:creationId xmlns:p14="http://schemas.microsoft.com/office/powerpoint/2010/main" val="23393835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140507" y="197468"/>
            <a:ext cx="11155326" cy="713600"/>
          </a:xfrm>
        </p:spPr>
        <p:txBody>
          <a:bodyPr>
            <a:normAutofit fontScale="90000"/>
          </a:bodyPr>
          <a:lstStyle/>
          <a:p>
            <a:r>
              <a:rPr lang="fr-FR" dirty="0"/>
              <a:t>Une relation de confiance tripartite à construire… </a:t>
            </a:r>
            <a:br>
              <a:rPr lang="fr-FR" dirty="0"/>
            </a:br>
            <a:r>
              <a:rPr lang="fr-FR" dirty="0"/>
              <a:t>                                           …pour un trio gagnant-gagnant-gagnant</a:t>
            </a:r>
          </a:p>
        </p:txBody>
      </p:sp>
      <p:sp>
        <p:nvSpPr>
          <p:cNvPr id="3" name="Espace réservé du numéro de diapositive 2"/>
          <p:cNvSpPr>
            <a:spLocks noGrp="1"/>
          </p:cNvSpPr>
          <p:nvPr>
            <p:ph type="sldNum" sz="quarter" idx="12"/>
          </p:nvPr>
        </p:nvSpPr>
        <p:spPr/>
        <p:txBody>
          <a:bodyPr/>
          <a:lstStyle/>
          <a:p>
            <a:fld id="{3ECD01F6-F426-4625-B369-D2FBE7028413}" type="slidenum">
              <a:rPr lang="fr-FR" smtClean="0"/>
              <a:pPr/>
              <a:t>20</a:t>
            </a:fld>
            <a:endParaRPr lang="fr-FR" dirty="0"/>
          </a:p>
        </p:txBody>
      </p:sp>
      <p:pic>
        <p:nvPicPr>
          <p:cNvPr id="1026" name="Picture 2" descr="Gif Maniac images animées Hopital"/>
          <p:cNvPicPr>
            <a:picLocks noChangeAspect="1" noChangeArrowheads="1" noCrop="1"/>
          </p:cNvPicPr>
          <p:nvPr/>
        </p:nvPicPr>
        <p:blipFill>
          <a:blip r:embed="rId2"/>
          <a:srcRect/>
          <a:stretch>
            <a:fillRect/>
          </a:stretch>
        </p:blipFill>
        <p:spPr bwMode="auto">
          <a:xfrm>
            <a:off x="2589310" y="4303987"/>
            <a:ext cx="1772044" cy="1891862"/>
          </a:xfrm>
          <a:prstGeom prst="rect">
            <a:avLst/>
          </a:prstGeom>
          <a:noFill/>
        </p:spPr>
      </p:pic>
      <p:pic>
        <p:nvPicPr>
          <p:cNvPr id="1028" name="Picture 4" descr="VISITE VIRTUELLE DU LYCÉE JEAN LURÇAT - Actualités - Lycée Jean Lurcat"/>
          <p:cNvPicPr>
            <a:picLocks noChangeAspect="1" noChangeArrowheads="1"/>
          </p:cNvPicPr>
          <p:nvPr/>
        </p:nvPicPr>
        <p:blipFill>
          <a:blip r:embed="rId3"/>
          <a:srcRect/>
          <a:stretch>
            <a:fillRect/>
          </a:stretch>
        </p:blipFill>
        <p:spPr bwMode="auto">
          <a:xfrm>
            <a:off x="4351968" y="1229883"/>
            <a:ext cx="2590258" cy="1734034"/>
          </a:xfrm>
          <a:prstGeom prst="rect">
            <a:avLst/>
          </a:prstGeom>
          <a:noFill/>
        </p:spPr>
      </p:pic>
      <p:pic>
        <p:nvPicPr>
          <p:cNvPr id="1030" name="Picture 6" descr="Dessin Animé D'écouter De L'adolescence Son Joueur MP3 Illustration de  Vecteur - Illustration du amusement, dessiné: 19177838"/>
          <p:cNvPicPr>
            <a:picLocks noChangeAspect="1" noChangeArrowheads="1"/>
          </p:cNvPicPr>
          <p:nvPr/>
        </p:nvPicPr>
        <p:blipFill>
          <a:blip r:embed="rId4" cstate="print"/>
          <a:srcRect/>
          <a:stretch>
            <a:fillRect/>
          </a:stretch>
        </p:blipFill>
        <p:spPr bwMode="auto">
          <a:xfrm flipH="1">
            <a:off x="7308903" y="4445875"/>
            <a:ext cx="1252255" cy="1844565"/>
          </a:xfrm>
          <a:prstGeom prst="rect">
            <a:avLst/>
          </a:prstGeom>
          <a:noFill/>
        </p:spPr>
      </p:pic>
      <p:sp>
        <p:nvSpPr>
          <p:cNvPr id="8" name="Flèche courbée vers la droite 7"/>
          <p:cNvSpPr/>
          <p:nvPr/>
        </p:nvSpPr>
        <p:spPr>
          <a:xfrm rot="9159933" flipV="1">
            <a:off x="7564427" y="2351465"/>
            <a:ext cx="716034" cy="218355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9" name="Flèche courbée vers la droite 8"/>
          <p:cNvSpPr/>
          <p:nvPr/>
        </p:nvSpPr>
        <p:spPr>
          <a:xfrm rot="1793398" flipV="1">
            <a:off x="3018702" y="2298914"/>
            <a:ext cx="716034" cy="218355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0" name="Flèche courbée vers la droite 9"/>
          <p:cNvSpPr/>
          <p:nvPr/>
        </p:nvSpPr>
        <p:spPr>
          <a:xfrm rot="19434071" flipV="1">
            <a:off x="6103489" y="3003104"/>
            <a:ext cx="716034" cy="218355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1" name="Flèche courbée vers la droite 10"/>
          <p:cNvSpPr/>
          <p:nvPr/>
        </p:nvSpPr>
        <p:spPr>
          <a:xfrm rot="12398786" flipV="1">
            <a:off x="4642551" y="3134483"/>
            <a:ext cx="716034" cy="218355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2" name="Flèche courbée vers la droite 11"/>
          <p:cNvSpPr/>
          <p:nvPr/>
        </p:nvSpPr>
        <p:spPr>
          <a:xfrm rot="16200000" flipV="1">
            <a:off x="5451575" y="4521409"/>
            <a:ext cx="716034" cy="3862552"/>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3" name="Flèche courbée vers la droite 12"/>
          <p:cNvSpPr/>
          <p:nvPr/>
        </p:nvSpPr>
        <p:spPr>
          <a:xfrm rot="5400000" flipV="1">
            <a:off x="5554407" y="3567953"/>
            <a:ext cx="677479" cy="3600849"/>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4" name="ZoneTexte 13"/>
          <p:cNvSpPr txBox="1"/>
          <p:nvPr/>
        </p:nvSpPr>
        <p:spPr>
          <a:xfrm>
            <a:off x="5609098" y="2144108"/>
            <a:ext cx="583325" cy="307777"/>
          </a:xfrm>
          <a:prstGeom prst="rect">
            <a:avLst/>
          </a:prstGeom>
          <a:solidFill>
            <a:schemeClr val="bg1">
              <a:lumMod val="95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fr-FR" sz="1400" dirty="0">
                <a:latin typeface="Arial Narrow" panose="020B0606020202030204" pitchFamily="34" charset="0"/>
              </a:rPr>
              <a:t>Lycée</a:t>
            </a:r>
          </a:p>
        </p:txBody>
      </p:sp>
      <p:sp>
        <p:nvSpPr>
          <p:cNvPr id="4" name="ZoneTexte 3">
            <a:extLst>
              <a:ext uri="{FF2B5EF4-FFF2-40B4-BE49-F238E27FC236}">
                <a16:creationId xmlns:a16="http://schemas.microsoft.com/office/drawing/2014/main" id="{ADEC94DE-3CA5-D27D-26FB-2F1A62ECC23D}"/>
              </a:ext>
            </a:extLst>
          </p:cNvPr>
          <p:cNvSpPr txBox="1"/>
          <p:nvPr/>
        </p:nvSpPr>
        <p:spPr>
          <a:xfrm>
            <a:off x="3297675" y="3429000"/>
            <a:ext cx="1619272" cy="523220"/>
          </a:xfrm>
          <a:prstGeom prst="rect">
            <a:avLst/>
          </a:prstGeom>
          <a:noFill/>
        </p:spPr>
        <p:txBody>
          <a:bodyPr wrap="square" rtlCol="0">
            <a:spAutoFit/>
          </a:bodyPr>
          <a:lstStyle/>
          <a:p>
            <a:r>
              <a:rPr lang="fr-FR" sz="2800" dirty="0">
                <a:ln w="0"/>
                <a:solidFill>
                  <a:schemeClr val="accent1"/>
                </a:solidFill>
                <a:effectLst>
                  <a:outerShdw blurRad="38100" dist="25400" dir="5400000" algn="ctr" rotWithShape="0">
                    <a:srgbClr val="6E747A">
                      <a:alpha val="43000"/>
                    </a:srgbClr>
                  </a:outerShdw>
                </a:effectLst>
              </a:rPr>
              <a:t>Confiance</a:t>
            </a:r>
          </a:p>
        </p:txBody>
      </p:sp>
      <p:sp>
        <p:nvSpPr>
          <p:cNvPr id="5" name="ZoneTexte 4">
            <a:extLst>
              <a:ext uri="{FF2B5EF4-FFF2-40B4-BE49-F238E27FC236}">
                <a16:creationId xmlns:a16="http://schemas.microsoft.com/office/drawing/2014/main" id="{BDE95FD2-9BCE-11AA-315C-04D06268C47C}"/>
              </a:ext>
            </a:extLst>
          </p:cNvPr>
          <p:cNvSpPr txBox="1"/>
          <p:nvPr/>
        </p:nvSpPr>
        <p:spPr>
          <a:xfrm>
            <a:off x="6422231" y="3416050"/>
            <a:ext cx="1619272" cy="523220"/>
          </a:xfrm>
          <a:prstGeom prst="rect">
            <a:avLst/>
          </a:prstGeom>
          <a:noFill/>
        </p:spPr>
        <p:txBody>
          <a:bodyPr wrap="square" rtlCol="0">
            <a:spAutoFit/>
          </a:bodyPr>
          <a:lstStyle/>
          <a:p>
            <a:r>
              <a:rPr lang="fr-FR" sz="2800" dirty="0">
                <a:ln w="0"/>
                <a:solidFill>
                  <a:schemeClr val="accent1"/>
                </a:solidFill>
                <a:effectLst>
                  <a:outerShdw blurRad="38100" dist="25400" dir="5400000" algn="ctr" rotWithShape="0">
                    <a:srgbClr val="6E747A">
                      <a:alpha val="43000"/>
                    </a:srgbClr>
                  </a:outerShdw>
                </a:effectLst>
              </a:rPr>
              <a:t>Confiance</a:t>
            </a:r>
          </a:p>
        </p:txBody>
      </p:sp>
      <p:sp>
        <p:nvSpPr>
          <p:cNvPr id="6" name="ZoneTexte 5">
            <a:extLst>
              <a:ext uri="{FF2B5EF4-FFF2-40B4-BE49-F238E27FC236}">
                <a16:creationId xmlns:a16="http://schemas.microsoft.com/office/drawing/2014/main" id="{3882117C-BD70-18E2-F1B7-1EB64894424C}"/>
              </a:ext>
            </a:extLst>
          </p:cNvPr>
          <p:cNvSpPr txBox="1"/>
          <p:nvPr/>
        </p:nvSpPr>
        <p:spPr>
          <a:xfrm>
            <a:off x="5055130" y="5635254"/>
            <a:ext cx="1619272" cy="523220"/>
          </a:xfrm>
          <a:prstGeom prst="rect">
            <a:avLst/>
          </a:prstGeom>
          <a:noFill/>
        </p:spPr>
        <p:txBody>
          <a:bodyPr wrap="square" rtlCol="0">
            <a:spAutoFit/>
          </a:bodyPr>
          <a:lstStyle/>
          <a:p>
            <a:r>
              <a:rPr lang="fr-FR" sz="2800" dirty="0">
                <a:ln w="0"/>
                <a:solidFill>
                  <a:schemeClr val="accent1"/>
                </a:solidFill>
                <a:effectLst>
                  <a:outerShdw blurRad="38100" dist="25400" dir="5400000" algn="ctr" rotWithShape="0">
                    <a:srgbClr val="6E747A">
                      <a:alpha val="43000"/>
                    </a:srgbClr>
                  </a:outerShdw>
                </a:effectLst>
              </a:rPr>
              <a:t>Confiance</a:t>
            </a:r>
          </a:p>
        </p:txBody>
      </p:sp>
      <p:sp>
        <p:nvSpPr>
          <p:cNvPr id="7" name="Triangle isocèle 6">
            <a:extLst>
              <a:ext uri="{FF2B5EF4-FFF2-40B4-BE49-F238E27FC236}">
                <a16:creationId xmlns:a16="http://schemas.microsoft.com/office/drawing/2014/main" id="{ACF01BF5-B9B5-335C-1424-7D9F7461BD80}"/>
              </a:ext>
            </a:extLst>
          </p:cNvPr>
          <p:cNvSpPr/>
          <p:nvPr/>
        </p:nvSpPr>
        <p:spPr>
          <a:xfrm rot="5400000">
            <a:off x="350254" y="309639"/>
            <a:ext cx="227239" cy="188554"/>
          </a:xfrm>
          <a:prstGeom prst="triangle">
            <a:avLst/>
          </a:prstGeom>
          <a:solidFill>
            <a:srgbClr val="00A4AF"/>
          </a:solidFill>
          <a:ln>
            <a:noFill/>
          </a:ln>
          <a:effectLst/>
        </p:spPr>
        <p:style>
          <a:lnRef idx="1">
            <a:schemeClr val="accent1"/>
          </a:lnRef>
          <a:fillRef idx="3">
            <a:schemeClr val="accent1"/>
          </a:fillRef>
          <a:effectRef idx="2">
            <a:schemeClr val="accent1"/>
          </a:effectRef>
          <a:fontRef idx="minor">
            <a:schemeClr val="lt1"/>
          </a:fontRef>
        </p:style>
        <p:txBody>
          <a:bodyPr lIns="69933" tIns="34967" rIns="69933" bIns="34967" anchor="ctr"/>
          <a:lstStyle/>
          <a:p>
            <a:pPr algn="ctr" defTabSz="439566">
              <a:defRPr/>
            </a:pPr>
            <a:endParaRPr lang="fr-FR" dirty="0">
              <a:solidFill>
                <a:srgbClr val="7CD2F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500" fill="hold"/>
                                        <p:tgtEl>
                                          <p:spTgt spid="10"/>
                                        </p:tgtEl>
                                        <p:attrNameLst>
                                          <p:attrName>ppt_w</p:attrName>
                                        </p:attrNameLst>
                                      </p:cBhvr>
                                      <p:tavLst>
                                        <p:tav tm="0">
                                          <p:val>
                                            <p:fltVal val="0"/>
                                          </p:val>
                                        </p:tav>
                                        <p:tav tm="100000">
                                          <p:val>
                                            <p:strVal val="#ppt_w"/>
                                          </p:val>
                                        </p:tav>
                                      </p:tavLst>
                                    </p:anim>
                                    <p:anim calcmode="lin" valueType="num">
                                      <p:cBhvr>
                                        <p:cTn id="25" dur="500" fill="hold"/>
                                        <p:tgtEl>
                                          <p:spTgt spid="10"/>
                                        </p:tgtEl>
                                        <p:attrNameLst>
                                          <p:attrName>ppt_h</p:attrName>
                                        </p:attrNameLst>
                                      </p:cBhvr>
                                      <p:tavLst>
                                        <p:tav tm="0">
                                          <p:val>
                                            <p:fltVal val="0"/>
                                          </p:val>
                                        </p:tav>
                                        <p:tav tm="100000">
                                          <p:val>
                                            <p:strVal val="#ppt_h"/>
                                          </p:val>
                                        </p:tav>
                                      </p:tavLst>
                                    </p:anim>
                                    <p:animEffect transition="in" filter="fade">
                                      <p:cBhvr>
                                        <p:cTn id="26" dur="500"/>
                                        <p:tgtEl>
                                          <p:spTgt spid="1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p:cTn id="29" dur="500" fill="hold"/>
                                        <p:tgtEl>
                                          <p:spTgt spid="8"/>
                                        </p:tgtEl>
                                        <p:attrNameLst>
                                          <p:attrName>ppt_w</p:attrName>
                                        </p:attrNameLst>
                                      </p:cBhvr>
                                      <p:tavLst>
                                        <p:tav tm="0">
                                          <p:val>
                                            <p:fltVal val="0"/>
                                          </p:val>
                                        </p:tav>
                                        <p:tav tm="100000">
                                          <p:val>
                                            <p:strVal val="#ppt_w"/>
                                          </p:val>
                                        </p:tav>
                                      </p:tavLst>
                                    </p:anim>
                                    <p:anim calcmode="lin" valueType="num">
                                      <p:cBhvr>
                                        <p:cTn id="30" dur="500" fill="hold"/>
                                        <p:tgtEl>
                                          <p:spTgt spid="8"/>
                                        </p:tgtEl>
                                        <p:attrNameLst>
                                          <p:attrName>ppt_h</p:attrName>
                                        </p:attrNameLst>
                                      </p:cBhvr>
                                      <p:tavLst>
                                        <p:tav tm="0">
                                          <p:val>
                                            <p:fltVal val="0"/>
                                          </p:val>
                                        </p:tav>
                                        <p:tav tm="100000">
                                          <p:val>
                                            <p:strVal val="#ppt_h"/>
                                          </p:val>
                                        </p:tav>
                                      </p:tavLst>
                                    </p:anim>
                                    <p:animEffect transition="in" filter="fade">
                                      <p:cBhvr>
                                        <p:cTn id="31" dur="500"/>
                                        <p:tgtEl>
                                          <p:spTgt spid="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5"/>
                                        </p:tgtEl>
                                        <p:attrNameLst>
                                          <p:attrName>style.visibility</p:attrName>
                                        </p:attrNameLst>
                                      </p:cBhvr>
                                      <p:to>
                                        <p:strVal val="visible"/>
                                      </p:to>
                                    </p:set>
                                    <p:anim calcmode="lin" valueType="num">
                                      <p:cBhvr>
                                        <p:cTn id="34" dur="500" fill="hold"/>
                                        <p:tgtEl>
                                          <p:spTgt spid="5"/>
                                        </p:tgtEl>
                                        <p:attrNameLst>
                                          <p:attrName>ppt_w</p:attrName>
                                        </p:attrNameLst>
                                      </p:cBhvr>
                                      <p:tavLst>
                                        <p:tav tm="0">
                                          <p:val>
                                            <p:fltVal val="0"/>
                                          </p:val>
                                        </p:tav>
                                        <p:tav tm="100000">
                                          <p:val>
                                            <p:strVal val="#ppt_w"/>
                                          </p:val>
                                        </p:tav>
                                      </p:tavLst>
                                    </p:anim>
                                    <p:anim calcmode="lin" valueType="num">
                                      <p:cBhvr>
                                        <p:cTn id="35" dur="500" fill="hold"/>
                                        <p:tgtEl>
                                          <p:spTgt spid="5"/>
                                        </p:tgtEl>
                                        <p:attrNameLst>
                                          <p:attrName>ppt_h</p:attrName>
                                        </p:attrNameLst>
                                      </p:cBhvr>
                                      <p:tavLst>
                                        <p:tav tm="0">
                                          <p:val>
                                            <p:fltVal val="0"/>
                                          </p:val>
                                        </p:tav>
                                        <p:tav tm="100000">
                                          <p:val>
                                            <p:strVal val="#ppt_h"/>
                                          </p:val>
                                        </p:tav>
                                      </p:tavLst>
                                    </p:anim>
                                    <p:animEffect transition="in" filter="fade">
                                      <p:cBhvr>
                                        <p:cTn id="36" dur="500"/>
                                        <p:tgtEl>
                                          <p:spTgt spid="5"/>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6"/>
                                        </p:tgtEl>
                                        <p:attrNameLst>
                                          <p:attrName>style.visibility</p:attrName>
                                        </p:attrNameLst>
                                      </p:cBhvr>
                                      <p:to>
                                        <p:strVal val="visible"/>
                                      </p:to>
                                    </p:set>
                                    <p:anim calcmode="lin" valueType="num">
                                      <p:cBhvr>
                                        <p:cTn id="51" dur="500" fill="hold"/>
                                        <p:tgtEl>
                                          <p:spTgt spid="6"/>
                                        </p:tgtEl>
                                        <p:attrNameLst>
                                          <p:attrName>ppt_w</p:attrName>
                                        </p:attrNameLst>
                                      </p:cBhvr>
                                      <p:tavLst>
                                        <p:tav tm="0">
                                          <p:val>
                                            <p:fltVal val="0"/>
                                          </p:val>
                                        </p:tav>
                                        <p:tav tm="100000">
                                          <p:val>
                                            <p:strVal val="#ppt_w"/>
                                          </p:val>
                                        </p:tav>
                                      </p:tavLst>
                                    </p:anim>
                                    <p:anim calcmode="lin" valueType="num">
                                      <p:cBhvr>
                                        <p:cTn id="52" dur="500" fill="hold"/>
                                        <p:tgtEl>
                                          <p:spTgt spid="6"/>
                                        </p:tgtEl>
                                        <p:attrNameLst>
                                          <p:attrName>ppt_h</p:attrName>
                                        </p:attrNameLst>
                                      </p:cBhvr>
                                      <p:tavLst>
                                        <p:tav tm="0">
                                          <p:val>
                                            <p:fltVal val="0"/>
                                          </p:val>
                                        </p:tav>
                                        <p:tav tm="100000">
                                          <p:val>
                                            <p:strVal val="#ppt_h"/>
                                          </p:val>
                                        </p:tav>
                                      </p:tavLst>
                                    </p:anim>
                                    <p:animEffect transition="in" filter="fade">
                                      <p:cBhvr>
                                        <p:cTn id="5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4" grpId="0"/>
      <p:bldP spid="5" grpId="0"/>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90CCFA-D40B-9500-C17E-EAE944525466}"/>
              </a:ext>
            </a:extLst>
          </p:cNvPr>
          <p:cNvSpPr>
            <a:spLocks noGrp="1"/>
          </p:cNvSpPr>
          <p:nvPr>
            <p:ph type="ctrTitle"/>
          </p:nvPr>
        </p:nvSpPr>
        <p:spPr>
          <a:xfrm>
            <a:off x="667078" y="290296"/>
            <a:ext cx="11155326" cy="713600"/>
          </a:xfrm>
        </p:spPr>
        <p:txBody>
          <a:bodyPr>
            <a:normAutofit fontScale="90000"/>
          </a:bodyPr>
          <a:lstStyle/>
          <a:p>
            <a:r>
              <a:rPr lang="fr-FR" dirty="0"/>
              <a:t>Développer des collaborations locales entre établissements </a:t>
            </a:r>
            <a:br>
              <a:rPr lang="fr-FR" dirty="0"/>
            </a:br>
            <a:r>
              <a:rPr lang="fr-FR" dirty="0"/>
              <a:t>de santé et établissements de formation</a:t>
            </a:r>
          </a:p>
        </p:txBody>
      </p:sp>
      <p:sp>
        <p:nvSpPr>
          <p:cNvPr id="3" name="Espace réservé du numéro de diapositive 2">
            <a:extLst>
              <a:ext uri="{FF2B5EF4-FFF2-40B4-BE49-F238E27FC236}">
                <a16:creationId xmlns:a16="http://schemas.microsoft.com/office/drawing/2014/main" id="{DD6B07E0-50BF-C7C2-F945-A8EE23118A4D}"/>
              </a:ext>
            </a:extLst>
          </p:cNvPr>
          <p:cNvSpPr>
            <a:spLocks noGrp="1"/>
          </p:cNvSpPr>
          <p:nvPr>
            <p:ph type="sldNum" sz="quarter" idx="12"/>
          </p:nvPr>
        </p:nvSpPr>
        <p:spPr/>
        <p:txBody>
          <a:bodyPr/>
          <a:lstStyle/>
          <a:p>
            <a:fld id="{3ECD01F6-F426-4625-B369-D2FBE7028413}" type="slidenum">
              <a:rPr lang="fr-FR" smtClean="0"/>
              <a:pPr/>
              <a:t>21</a:t>
            </a:fld>
            <a:endParaRPr lang="fr-FR" dirty="0"/>
          </a:p>
        </p:txBody>
      </p:sp>
      <p:sp>
        <p:nvSpPr>
          <p:cNvPr id="4" name="Espace réservé du contenu 3">
            <a:extLst>
              <a:ext uri="{FF2B5EF4-FFF2-40B4-BE49-F238E27FC236}">
                <a16:creationId xmlns:a16="http://schemas.microsoft.com/office/drawing/2014/main" id="{790C237A-F953-3357-B89D-1C85DAB37DC5}"/>
              </a:ext>
            </a:extLst>
          </p:cNvPr>
          <p:cNvSpPr>
            <a:spLocks noGrp="1"/>
          </p:cNvSpPr>
          <p:nvPr>
            <p:ph sz="half" idx="1"/>
          </p:nvPr>
        </p:nvSpPr>
        <p:spPr>
          <a:xfrm>
            <a:off x="267286" y="1506766"/>
            <a:ext cx="11341619" cy="4151912"/>
          </a:xfrm>
        </p:spPr>
        <p:txBody>
          <a:bodyPr>
            <a:normAutofit fontScale="77500" lnSpcReduction="20000"/>
          </a:bodyPr>
          <a:lstStyle/>
          <a:p>
            <a:pPr marL="0" indent="0">
              <a:buNone/>
            </a:pPr>
            <a:r>
              <a:rPr lang="fr-FR" sz="3800" b="0" dirty="0"/>
              <a:t> </a:t>
            </a:r>
          </a:p>
          <a:p>
            <a:pPr marL="0" indent="0">
              <a:buNone/>
            </a:pPr>
            <a:br>
              <a:rPr lang="fr-FR" sz="3800" dirty="0"/>
            </a:br>
            <a:r>
              <a:rPr lang="fr-FR" sz="3800" dirty="0"/>
              <a:t>Des interlocuteurs privilégiés : </a:t>
            </a:r>
          </a:p>
          <a:p>
            <a:pPr marL="0" indent="0">
              <a:buNone/>
            </a:pPr>
            <a:endParaRPr lang="fr-FR" sz="3800" dirty="0"/>
          </a:p>
          <a:p>
            <a:pPr>
              <a:lnSpc>
                <a:spcPct val="170000"/>
              </a:lnSpc>
              <a:spcBef>
                <a:spcPts val="600"/>
              </a:spcBef>
              <a:buFontTx/>
              <a:buChar char="-"/>
            </a:pPr>
            <a:r>
              <a:rPr lang="fr-FR" sz="3800" dirty="0"/>
              <a:t>le</a:t>
            </a:r>
            <a:r>
              <a:rPr lang="fr-FR" sz="3800" b="1" dirty="0"/>
              <a:t> Directeur Délégué aux Formations Professionnelles et Technologiques (DDFPT) </a:t>
            </a:r>
            <a:r>
              <a:rPr lang="fr-FR" sz="3800" dirty="0"/>
              <a:t>des lycées professionnels ;</a:t>
            </a:r>
          </a:p>
          <a:p>
            <a:pPr>
              <a:buFontTx/>
              <a:buChar char="-"/>
            </a:pPr>
            <a:endParaRPr lang="fr-FR" sz="3800" dirty="0"/>
          </a:p>
          <a:p>
            <a:pPr>
              <a:buFontTx/>
              <a:buChar char="-"/>
            </a:pPr>
            <a:r>
              <a:rPr lang="fr-FR" sz="3800" dirty="0"/>
              <a:t>les</a:t>
            </a:r>
            <a:r>
              <a:rPr lang="fr-FR" sz="3800" b="1" dirty="0"/>
              <a:t> Conseillers en Formation Continue (CFC) </a:t>
            </a:r>
            <a:r>
              <a:rPr lang="fr-FR" sz="3800" dirty="0"/>
              <a:t>pour les formations d’adultes</a:t>
            </a:r>
            <a:r>
              <a:rPr lang="fr-FR" sz="2800" dirty="0"/>
              <a:t>.</a:t>
            </a:r>
            <a:endParaRPr lang="fr-FR" dirty="0"/>
          </a:p>
        </p:txBody>
      </p:sp>
      <p:sp>
        <p:nvSpPr>
          <p:cNvPr id="5" name="Triangle isocèle 4">
            <a:extLst>
              <a:ext uri="{FF2B5EF4-FFF2-40B4-BE49-F238E27FC236}">
                <a16:creationId xmlns:a16="http://schemas.microsoft.com/office/drawing/2014/main" id="{8B252FAF-CA26-41BB-AF02-F2F20C8169A4}"/>
              </a:ext>
            </a:extLst>
          </p:cNvPr>
          <p:cNvSpPr/>
          <p:nvPr/>
        </p:nvSpPr>
        <p:spPr>
          <a:xfrm rot="5400000">
            <a:off x="350254" y="309639"/>
            <a:ext cx="227239" cy="188554"/>
          </a:xfrm>
          <a:prstGeom prst="triangle">
            <a:avLst/>
          </a:prstGeom>
          <a:solidFill>
            <a:srgbClr val="00A4AF"/>
          </a:solidFill>
          <a:ln>
            <a:noFill/>
          </a:ln>
          <a:effectLst/>
        </p:spPr>
        <p:style>
          <a:lnRef idx="1">
            <a:schemeClr val="accent1"/>
          </a:lnRef>
          <a:fillRef idx="3">
            <a:schemeClr val="accent1"/>
          </a:fillRef>
          <a:effectRef idx="2">
            <a:schemeClr val="accent1"/>
          </a:effectRef>
          <a:fontRef idx="minor">
            <a:schemeClr val="lt1"/>
          </a:fontRef>
        </p:style>
        <p:txBody>
          <a:bodyPr lIns="69933" tIns="34967" rIns="69933" bIns="34967" anchor="ctr"/>
          <a:lstStyle/>
          <a:p>
            <a:pPr algn="ctr" defTabSz="439566">
              <a:defRPr/>
            </a:pPr>
            <a:endParaRPr lang="fr-FR" dirty="0">
              <a:solidFill>
                <a:srgbClr val="7CD2F1"/>
              </a:solidFill>
            </a:endParaRPr>
          </a:p>
        </p:txBody>
      </p:sp>
    </p:spTree>
    <p:extLst>
      <p:ext uri="{BB962C8B-B14F-4D97-AF65-F5344CB8AC3E}">
        <p14:creationId xmlns:p14="http://schemas.microsoft.com/office/powerpoint/2010/main" val="23200628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DEF8898-3983-EE8F-C2BB-9F79A770CA62}"/>
              </a:ext>
            </a:extLst>
          </p:cNvPr>
          <p:cNvSpPr>
            <a:spLocks noGrp="1"/>
          </p:cNvSpPr>
          <p:nvPr>
            <p:ph type="ctrTitle"/>
          </p:nvPr>
        </p:nvSpPr>
        <p:spPr/>
        <p:txBody>
          <a:bodyPr/>
          <a:lstStyle/>
          <a:p>
            <a:endParaRPr lang="fr-FR"/>
          </a:p>
        </p:txBody>
      </p:sp>
      <p:sp>
        <p:nvSpPr>
          <p:cNvPr id="3" name="Espace réservé du numéro de diapositive 2">
            <a:extLst>
              <a:ext uri="{FF2B5EF4-FFF2-40B4-BE49-F238E27FC236}">
                <a16:creationId xmlns:a16="http://schemas.microsoft.com/office/drawing/2014/main" id="{F3BCD37B-8FCE-F74C-FAA1-5D2CD0FB425E}"/>
              </a:ext>
            </a:extLst>
          </p:cNvPr>
          <p:cNvSpPr>
            <a:spLocks noGrp="1"/>
          </p:cNvSpPr>
          <p:nvPr>
            <p:ph type="sldNum" sz="quarter" idx="12"/>
          </p:nvPr>
        </p:nvSpPr>
        <p:spPr/>
        <p:txBody>
          <a:bodyPr/>
          <a:lstStyle/>
          <a:p>
            <a:fld id="{3ECD01F6-F426-4625-B369-D2FBE7028413}" type="slidenum">
              <a:rPr lang="fr-FR" smtClean="0"/>
              <a:pPr/>
              <a:t>22</a:t>
            </a:fld>
            <a:endParaRPr lang="fr-FR" dirty="0"/>
          </a:p>
        </p:txBody>
      </p:sp>
      <p:sp>
        <p:nvSpPr>
          <p:cNvPr id="4" name="Espace réservé du contenu 3">
            <a:extLst>
              <a:ext uri="{FF2B5EF4-FFF2-40B4-BE49-F238E27FC236}">
                <a16:creationId xmlns:a16="http://schemas.microsoft.com/office/drawing/2014/main" id="{2834A8F7-537D-C414-EE12-2D5CB4D63D50}"/>
              </a:ext>
            </a:extLst>
          </p:cNvPr>
          <p:cNvSpPr>
            <a:spLocks noGrp="1"/>
          </p:cNvSpPr>
          <p:nvPr>
            <p:ph sz="half" idx="1"/>
          </p:nvPr>
        </p:nvSpPr>
        <p:spPr/>
        <p:txBody>
          <a:bodyPr>
            <a:normAutofit/>
          </a:bodyPr>
          <a:lstStyle/>
          <a:p>
            <a:pPr marL="0" indent="0" algn="ctr">
              <a:buNone/>
            </a:pPr>
            <a:r>
              <a:rPr lang="fr-FR" sz="7200" dirty="0"/>
              <a:t>Merci </a:t>
            </a:r>
          </a:p>
          <a:p>
            <a:pPr marL="0" indent="0" algn="ctr">
              <a:buNone/>
            </a:pPr>
            <a:r>
              <a:rPr lang="fr-FR" sz="7200" dirty="0"/>
              <a:t>pour votre </a:t>
            </a:r>
          </a:p>
          <a:p>
            <a:pPr marL="0" indent="0" algn="ctr">
              <a:buNone/>
            </a:pPr>
            <a:r>
              <a:rPr lang="fr-FR" sz="7200" dirty="0"/>
              <a:t>attention</a:t>
            </a:r>
          </a:p>
        </p:txBody>
      </p:sp>
    </p:spTree>
    <p:extLst>
      <p:ext uri="{BB962C8B-B14F-4D97-AF65-F5344CB8AC3E}">
        <p14:creationId xmlns:p14="http://schemas.microsoft.com/office/powerpoint/2010/main" val="35104717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9C7C1F8-0585-2435-3830-F77B6ACA5254}"/>
              </a:ext>
            </a:extLst>
          </p:cNvPr>
          <p:cNvSpPr>
            <a:spLocks noGrp="1"/>
          </p:cNvSpPr>
          <p:nvPr>
            <p:ph type="ctrTitle"/>
          </p:nvPr>
        </p:nvSpPr>
        <p:spPr>
          <a:xfrm>
            <a:off x="851473" y="87014"/>
            <a:ext cx="11155326" cy="713600"/>
          </a:xfrm>
        </p:spPr>
        <p:txBody>
          <a:bodyPr>
            <a:normAutofit fontScale="90000"/>
          </a:bodyPr>
          <a:lstStyle/>
          <a:p>
            <a:r>
              <a:rPr lang="fr-FR" dirty="0"/>
              <a:t>Le baccalauréat professionnel Hygiène Propreté Stérilisation </a:t>
            </a:r>
          </a:p>
        </p:txBody>
      </p:sp>
      <p:sp>
        <p:nvSpPr>
          <p:cNvPr id="3" name="Espace réservé du numéro de diapositive 2">
            <a:extLst>
              <a:ext uri="{FF2B5EF4-FFF2-40B4-BE49-F238E27FC236}">
                <a16:creationId xmlns:a16="http://schemas.microsoft.com/office/drawing/2014/main" id="{99235DB2-743B-CC52-E01A-AA0EACAE7F96}"/>
              </a:ext>
            </a:extLst>
          </p:cNvPr>
          <p:cNvSpPr>
            <a:spLocks noGrp="1"/>
          </p:cNvSpPr>
          <p:nvPr>
            <p:ph type="sldNum" sz="quarter" idx="12"/>
          </p:nvPr>
        </p:nvSpPr>
        <p:spPr/>
        <p:txBody>
          <a:bodyPr/>
          <a:lstStyle/>
          <a:p>
            <a:fld id="{3ECD01F6-F426-4625-B369-D2FBE7028413}" type="slidenum">
              <a:rPr lang="fr-FR" smtClean="0"/>
              <a:pPr/>
              <a:t>3</a:t>
            </a:fld>
            <a:endParaRPr lang="fr-FR" dirty="0"/>
          </a:p>
        </p:txBody>
      </p:sp>
      <p:sp>
        <p:nvSpPr>
          <p:cNvPr id="4" name="ZoneTexte 3">
            <a:extLst>
              <a:ext uri="{FF2B5EF4-FFF2-40B4-BE49-F238E27FC236}">
                <a16:creationId xmlns:a16="http://schemas.microsoft.com/office/drawing/2014/main" id="{BDB60AA5-C90A-4A01-9867-E92B0EBD90FE}"/>
              </a:ext>
            </a:extLst>
          </p:cNvPr>
          <p:cNvSpPr txBox="1"/>
          <p:nvPr/>
        </p:nvSpPr>
        <p:spPr>
          <a:xfrm flipH="1">
            <a:off x="851472" y="2384062"/>
            <a:ext cx="11155325" cy="1661993"/>
          </a:xfrm>
          <a:prstGeom prst="rect">
            <a:avLst/>
          </a:prstGeom>
          <a:noFill/>
        </p:spPr>
        <p:txBody>
          <a:bodyPr wrap="square" rtlCol="0">
            <a:spAutoFit/>
          </a:bodyPr>
          <a:lstStyle/>
          <a:p>
            <a:r>
              <a:rPr lang="fr-FR" sz="2800" dirty="0">
                <a:latin typeface="+mj-lt"/>
              </a:rPr>
              <a:t>Diplôme de niveau 4 élaboré et certifié par le Ministère de l’Education Nationale, en concertation avec les branches professionnelles des secteurs  concernés.</a:t>
            </a:r>
          </a:p>
          <a:p>
            <a:endParaRPr lang="fr-FR" dirty="0"/>
          </a:p>
        </p:txBody>
      </p:sp>
      <p:sp>
        <p:nvSpPr>
          <p:cNvPr id="8" name="Triangle isocèle 7">
            <a:extLst>
              <a:ext uri="{FF2B5EF4-FFF2-40B4-BE49-F238E27FC236}">
                <a16:creationId xmlns:a16="http://schemas.microsoft.com/office/drawing/2014/main" id="{50BB3E2D-6CF6-4DFF-9FD6-5CCE5A18962F}"/>
              </a:ext>
            </a:extLst>
          </p:cNvPr>
          <p:cNvSpPr/>
          <p:nvPr/>
        </p:nvSpPr>
        <p:spPr>
          <a:xfrm rot="5400000">
            <a:off x="469507" y="460483"/>
            <a:ext cx="219075" cy="185737"/>
          </a:xfrm>
          <a:prstGeom prst="triangle">
            <a:avLst/>
          </a:prstGeom>
          <a:solidFill>
            <a:srgbClr val="00A4AF"/>
          </a:solidFill>
          <a:ln>
            <a:noFill/>
          </a:ln>
          <a:effectLst/>
        </p:spPr>
        <p:style>
          <a:lnRef idx="1">
            <a:schemeClr val="accent1"/>
          </a:lnRef>
          <a:fillRef idx="3">
            <a:schemeClr val="accent1"/>
          </a:fillRef>
          <a:effectRef idx="2">
            <a:schemeClr val="accent1"/>
          </a:effectRef>
          <a:fontRef idx="minor">
            <a:schemeClr val="lt1"/>
          </a:fontRef>
        </p:style>
        <p:txBody>
          <a:bodyPr lIns="69933" tIns="34967" rIns="69933" bIns="34967" anchor="ctr"/>
          <a:lstStyle/>
          <a:p>
            <a:pPr algn="ctr" defTabSz="439566">
              <a:defRPr/>
            </a:pPr>
            <a:endParaRPr lang="fr-FR" dirty="0">
              <a:solidFill>
                <a:srgbClr val="7CD2F1"/>
              </a:solidFill>
            </a:endParaRPr>
          </a:p>
        </p:txBody>
      </p:sp>
      <p:pic>
        <p:nvPicPr>
          <p:cNvPr id="12" name="Image 11">
            <a:extLst>
              <a:ext uri="{FF2B5EF4-FFF2-40B4-BE49-F238E27FC236}">
                <a16:creationId xmlns:a16="http://schemas.microsoft.com/office/drawing/2014/main" id="{677F72C5-5908-4EA3-8D68-C0BE080C65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3914" y="1132740"/>
            <a:ext cx="3654991" cy="1376357"/>
          </a:xfrm>
          <a:prstGeom prst="rect">
            <a:avLst/>
          </a:prstGeom>
        </p:spPr>
      </p:pic>
      <p:pic>
        <p:nvPicPr>
          <p:cNvPr id="14" name="Image 13">
            <a:extLst>
              <a:ext uri="{FF2B5EF4-FFF2-40B4-BE49-F238E27FC236}">
                <a16:creationId xmlns:a16="http://schemas.microsoft.com/office/drawing/2014/main" id="{F236E8BD-73D4-4563-8344-3E2A647F90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78707" y="1310159"/>
            <a:ext cx="2945592" cy="896485"/>
          </a:xfrm>
          <a:prstGeom prst="rect">
            <a:avLst/>
          </a:prstGeom>
        </p:spPr>
      </p:pic>
      <p:sp>
        <p:nvSpPr>
          <p:cNvPr id="17" name="ZoneTexte 16">
            <a:extLst>
              <a:ext uri="{FF2B5EF4-FFF2-40B4-BE49-F238E27FC236}">
                <a16:creationId xmlns:a16="http://schemas.microsoft.com/office/drawing/2014/main" id="{02672D69-6037-4082-9824-9AD92F6C5249}"/>
              </a:ext>
            </a:extLst>
          </p:cNvPr>
          <p:cNvSpPr txBox="1"/>
          <p:nvPr/>
        </p:nvSpPr>
        <p:spPr>
          <a:xfrm flipH="1">
            <a:off x="185203" y="3923930"/>
            <a:ext cx="5946892" cy="2554545"/>
          </a:xfrm>
          <a:prstGeom prst="rect">
            <a:avLst/>
          </a:prstGeom>
          <a:noFill/>
        </p:spPr>
        <p:txBody>
          <a:bodyPr wrap="square" rtlCol="0">
            <a:spAutoFit/>
          </a:bodyPr>
          <a:lstStyle/>
          <a:p>
            <a:r>
              <a:rPr lang="fr-FR" sz="2000" dirty="0"/>
              <a:t>Voies d’accès à la certification :</a:t>
            </a:r>
          </a:p>
          <a:p>
            <a:endParaRPr lang="fr-FR" sz="2000" dirty="0"/>
          </a:p>
          <a:p>
            <a:pPr marL="285750" indent="-285750">
              <a:buFontTx/>
              <a:buChar char="-"/>
            </a:pPr>
            <a:r>
              <a:rPr lang="fr-FR" sz="2000" dirty="0"/>
              <a:t>Après un parcours de formation sous statut d’élève </a:t>
            </a:r>
          </a:p>
          <a:p>
            <a:pPr marL="285750" indent="-285750">
              <a:buFontTx/>
              <a:buChar char="-"/>
            </a:pPr>
            <a:r>
              <a:rPr lang="fr-FR" sz="2000" dirty="0"/>
              <a:t>Après un parcours de formation continue</a:t>
            </a:r>
          </a:p>
          <a:p>
            <a:pPr marL="285750" indent="-285750">
              <a:buFontTx/>
              <a:buChar char="-"/>
            </a:pPr>
            <a:r>
              <a:rPr lang="fr-FR" sz="2000" dirty="0"/>
              <a:t>En contrat de professionnalisation</a:t>
            </a:r>
          </a:p>
          <a:p>
            <a:pPr marL="285750" indent="-285750">
              <a:buFontTx/>
              <a:buChar char="-"/>
            </a:pPr>
            <a:r>
              <a:rPr lang="fr-FR" sz="2000" dirty="0"/>
              <a:t>Par candidature individuelle</a:t>
            </a:r>
          </a:p>
          <a:p>
            <a:pPr marL="285750" indent="-285750">
              <a:buFontTx/>
              <a:buChar char="-"/>
            </a:pPr>
            <a:r>
              <a:rPr lang="fr-FR" sz="2000" dirty="0"/>
              <a:t>Par expérience</a:t>
            </a:r>
          </a:p>
          <a:p>
            <a:pPr marL="285750" indent="-285750">
              <a:buFontTx/>
              <a:buChar char="-"/>
            </a:pPr>
            <a:r>
              <a:rPr lang="fr-FR" sz="2000" dirty="0"/>
              <a:t>En contrat d’apprentissage</a:t>
            </a:r>
          </a:p>
        </p:txBody>
      </p:sp>
      <p:pic>
        <p:nvPicPr>
          <p:cNvPr id="19" name="Graphique 18" descr="Lien">
            <a:hlinkClick r:id="rId4"/>
            <a:extLst>
              <a:ext uri="{FF2B5EF4-FFF2-40B4-BE49-F238E27FC236}">
                <a16:creationId xmlns:a16="http://schemas.microsoft.com/office/drawing/2014/main" id="{3E70D374-B682-4900-AE88-81E8F8F96D70}"/>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631194" y="1705696"/>
            <a:ext cx="393105" cy="393105"/>
          </a:xfrm>
          <a:prstGeom prst="rect">
            <a:avLst/>
          </a:prstGeom>
        </p:spPr>
      </p:pic>
      <p:graphicFrame>
        <p:nvGraphicFramePr>
          <p:cNvPr id="20" name="Graphique 19">
            <a:extLst>
              <a:ext uri="{FF2B5EF4-FFF2-40B4-BE49-F238E27FC236}">
                <a16:creationId xmlns:a16="http://schemas.microsoft.com/office/drawing/2014/main" id="{748BCD41-D0E5-48B2-9130-AED7D017FFEF}"/>
              </a:ext>
            </a:extLst>
          </p:cNvPr>
          <p:cNvGraphicFramePr>
            <a:graphicFrameLocks/>
          </p:cNvGraphicFramePr>
          <p:nvPr>
            <p:extLst>
              <p:ext uri="{D42A27DB-BD31-4B8C-83A1-F6EECF244321}">
                <p14:modId xmlns:p14="http://schemas.microsoft.com/office/powerpoint/2010/main" val="1193915852"/>
              </p:ext>
            </p:extLst>
          </p:nvPr>
        </p:nvGraphicFramePr>
        <p:xfrm>
          <a:off x="5860796" y="3350124"/>
          <a:ext cx="5946892" cy="3507876"/>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1053605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Graphic spid="20"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9C7C1F8-0585-2435-3830-F77B6ACA5254}"/>
              </a:ext>
            </a:extLst>
          </p:cNvPr>
          <p:cNvSpPr>
            <a:spLocks noGrp="1"/>
          </p:cNvSpPr>
          <p:nvPr>
            <p:ph type="ctrTitle"/>
          </p:nvPr>
        </p:nvSpPr>
        <p:spPr>
          <a:xfrm>
            <a:off x="851473" y="87014"/>
            <a:ext cx="11155326" cy="713600"/>
          </a:xfrm>
        </p:spPr>
        <p:txBody>
          <a:bodyPr>
            <a:normAutofit fontScale="90000"/>
          </a:bodyPr>
          <a:lstStyle/>
          <a:p>
            <a:r>
              <a:rPr lang="fr-FR" dirty="0"/>
              <a:t>Le baccalauréat professionnel Hygiène Propreté Stérilisation </a:t>
            </a:r>
          </a:p>
        </p:txBody>
      </p:sp>
      <p:sp>
        <p:nvSpPr>
          <p:cNvPr id="3" name="Espace réservé du numéro de diapositive 2">
            <a:extLst>
              <a:ext uri="{FF2B5EF4-FFF2-40B4-BE49-F238E27FC236}">
                <a16:creationId xmlns:a16="http://schemas.microsoft.com/office/drawing/2014/main" id="{99235DB2-743B-CC52-E01A-AA0EACAE7F96}"/>
              </a:ext>
            </a:extLst>
          </p:cNvPr>
          <p:cNvSpPr>
            <a:spLocks noGrp="1"/>
          </p:cNvSpPr>
          <p:nvPr>
            <p:ph type="sldNum" sz="quarter" idx="12"/>
          </p:nvPr>
        </p:nvSpPr>
        <p:spPr/>
        <p:txBody>
          <a:bodyPr/>
          <a:lstStyle/>
          <a:p>
            <a:fld id="{3ECD01F6-F426-4625-B369-D2FBE7028413}" type="slidenum">
              <a:rPr lang="fr-FR" smtClean="0"/>
              <a:pPr/>
              <a:t>4</a:t>
            </a:fld>
            <a:endParaRPr lang="fr-FR" dirty="0"/>
          </a:p>
        </p:txBody>
      </p:sp>
      <p:sp>
        <p:nvSpPr>
          <p:cNvPr id="5" name="ZoneTexte 4">
            <a:extLst>
              <a:ext uri="{FF2B5EF4-FFF2-40B4-BE49-F238E27FC236}">
                <a16:creationId xmlns:a16="http://schemas.microsoft.com/office/drawing/2014/main" id="{84945F4B-1435-40ED-9252-4AAFED2F2B96}"/>
              </a:ext>
            </a:extLst>
          </p:cNvPr>
          <p:cNvSpPr txBox="1"/>
          <p:nvPr/>
        </p:nvSpPr>
        <p:spPr>
          <a:xfrm>
            <a:off x="486176" y="1438687"/>
            <a:ext cx="4867702" cy="1384995"/>
          </a:xfrm>
          <a:prstGeom prst="rect">
            <a:avLst/>
          </a:prstGeom>
          <a:noFill/>
        </p:spPr>
        <p:txBody>
          <a:bodyPr wrap="square" rtlCol="0">
            <a:spAutoFit/>
          </a:bodyPr>
          <a:lstStyle/>
          <a:p>
            <a:r>
              <a:rPr lang="fr-FR" sz="2800" dirty="0">
                <a:latin typeface="+mj-lt"/>
              </a:rPr>
              <a:t>Le titulaire du bac pro HPS est un professionnel qualifié qui exerce les emplois suivants :</a:t>
            </a:r>
          </a:p>
        </p:txBody>
      </p:sp>
      <p:sp>
        <p:nvSpPr>
          <p:cNvPr id="7" name="ZoneTexte 6">
            <a:extLst>
              <a:ext uri="{FF2B5EF4-FFF2-40B4-BE49-F238E27FC236}">
                <a16:creationId xmlns:a16="http://schemas.microsoft.com/office/drawing/2014/main" id="{A89F8B00-7F9D-4929-9D05-0F1967595CDB}"/>
              </a:ext>
            </a:extLst>
          </p:cNvPr>
          <p:cNvSpPr txBox="1"/>
          <p:nvPr/>
        </p:nvSpPr>
        <p:spPr>
          <a:xfrm>
            <a:off x="6096000" y="2379836"/>
            <a:ext cx="5447675" cy="4401205"/>
          </a:xfrm>
          <a:prstGeom prst="rect">
            <a:avLst/>
          </a:prstGeom>
          <a:noFill/>
        </p:spPr>
        <p:txBody>
          <a:bodyPr wrap="square" rtlCol="0">
            <a:spAutoFit/>
          </a:bodyPr>
          <a:lstStyle/>
          <a:p>
            <a:pPr marL="342900" indent="-342900">
              <a:buFontTx/>
              <a:buChar char="-"/>
            </a:pPr>
            <a:r>
              <a:rPr lang="fr-FR" sz="2800" b="1" dirty="0">
                <a:latin typeface="+mj-lt"/>
              </a:rPr>
              <a:t>agent qualifié en service ou en entreprise de stérilisation,</a:t>
            </a:r>
          </a:p>
          <a:p>
            <a:endParaRPr lang="fr-FR" sz="2800" b="1" dirty="0">
              <a:latin typeface="+mj-lt"/>
            </a:endParaRPr>
          </a:p>
          <a:p>
            <a:pPr marL="342900" indent="-342900">
              <a:buFontTx/>
              <a:buChar char="-"/>
            </a:pPr>
            <a:r>
              <a:rPr lang="fr-FR" sz="2800" dirty="0">
                <a:latin typeface="+mj-lt"/>
              </a:rPr>
              <a:t>chef de chantier, d’équipe ou de site dans les secteurs de la propreté et de l’hygiène, </a:t>
            </a:r>
          </a:p>
          <a:p>
            <a:endParaRPr lang="fr-FR" sz="2800" dirty="0">
              <a:latin typeface="+mj-lt"/>
            </a:endParaRPr>
          </a:p>
          <a:p>
            <a:pPr marL="342900" indent="-342900">
              <a:buFontTx/>
              <a:buChar char="-"/>
            </a:pPr>
            <a:r>
              <a:rPr lang="fr-FR" sz="2800" dirty="0">
                <a:latin typeface="+mj-lt"/>
              </a:rPr>
              <a:t>agent qualifié ou chef d'équipe en </a:t>
            </a:r>
            <a:r>
              <a:rPr lang="fr-FR" sz="2800" b="1" dirty="0">
                <a:latin typeface="+mj-lt"/>
              </a:rPr>
              <a:t>entretien des salles propres </a:t>
            </a:r>
            <a:r>
              <a:rPr lang="fr-FR" sz="2800" dirty="0">
                <a:latin typeface="+mj-lt"/>
              </a:rPr>
              <a:t>et environnements maîtrisés.</a:t>
            </a:r>
          </a:p>
        </p:txBody>
      </p:sp>
      <p:sp>
        <p:nvSpPr>
          <p:cNvPr id="8" name="Triangle isocèle 7">
            <a:extLst>
              <a:ext uri="{FF2B5EF4-FFF2-40B4-BE49-F238E27FC236}">
                <a16:creationId xmlns:a16="http://schemas.microsoft.com/office/drawing/2014/main" id="{50BB3E2D-6CF6-4DFF-9FD6-5CCE5A18962F}"/>
              </a:ext>
            </a:extLst>
          </p:cNvPr>
          <p:cNvSpPr/>
          <p:nvPr/>
        </p:nvSpPr>
        <p:spPr>
          <a:xfrm rot="5400000">
            <a:off x="469507" y="460483"/>
            <a:ext cx="219075" cy="185737"/>
          </a:xfrm>
          <a:prstGeom prst="triangle">
            <a:avLst/>
          </a:prstGeom>
          <a:solidFill>
            <a:srgbClr val="00A4AF"/>
          </a:solidFill>
          <a:ln>
            <a:noFill/>
          </a:ln>
          <a:effectLst/>
        </p:spPr>
        <p:style>
          <a:lnRef idx="1">
            <a:schemeClr val="accent1"/>
          </a:lnRef>
          <a:fillRef idx="3">
            <a:schemeClr val="accent1"/>
          </a:fillRef>
          <a:effectRef idx="2">
            <a:schemeClr val="accent1"/>
          </a:effectRef>
          <a:fontRef idx="minor">
            <a:schemeClr val="lt1"/>
          </a:fontRef>
        </p:style>
        <p:txBody>
          <a:bodyPr lIns="69933" tIns="34967" rIns="69933" bIns="34967" anchor="ctr"/>
          <a:lstStyle/>
          <a:p>
            <a:pPr algn="ctr" defTabSz="439566">
              <a:defRPr/>
            </a:pPr>
            <a:endParaRPr lang="fr-FR" dirty="0">
              <a:solidFill>
                <a:srgbClr val="7CD2F1"/>
              </a:solidFill>
            </a:endParaRPr>
          </a:p>
        </p:txBody>
      </p:sp>
      <p:pic>
        <p:nvPicPr>
          <p:cNvPr id="9" name="Image 8">
            <a:extLst>
              <a:ext uri="{FF2B5EF4-FFF2-40B4-BE49-F238E27FC236}">
                <a16:creationId xmlns:a16="http://schemas.microsoft.com/office/drawing/2014/main" id="{97092C32-2775-4F1F-87B4-18239CAADC35}"/>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52000"/>
                    </a14:imgEffect>
                  </a14:imgLayer>
                </a14:imgProps>
              </a:ext>
              <a:ext uri="{28A0092B-C50C-407E-A947-70E740481C1C}">
                <a14:useLocalDpi xmlns:a14="http://schemas.microsoft.com/office/drawing/2010/main" val="0"/>
              </a:ext>
            </a:extLst>
          </a:blip>
          <a:stretch>
            <a:fillRect/>
          </a:stretch>
        </p:blipFill>
        <p:spPr>
          <a:xfrm>
            <a:off x="244789" y="2813976"/>
            <a:ext cx="3214028" cy="2095871"/>
          </a:xfrm>
          <a:prstGeom prst="rect">
            <a:avLst/>
          </a:prstGeom>
        </p:spPr>
      </p:pic>
      <p:pic>
        <p:nvPicPr>
          <p:cNvPr id="6" name="Image 5">
            <a:extLst>
              <a:ext uri="{FF2B5EF4-FFF2-40B4-BE49-F238E27FC236}">
                <a16:creationId xmlns:a16="http://schemas.microsoft.com/office/drawing/2014/main" id="{A9E6ACDF-E188-4885-994C-C6FC5C2C10BB}"/>
              </a:ext>
            </a:extLst>
          </p:cNvPr>
          <p:cNvPicPr>
            <a:picLocks noChangeAspect="1"/>
          </p:cNvPicPr>
          <p:nvPr/>
        </p:nvPicPr>
        <p:blipFill rotWithShape="1">
          <a:blip r:embed="rId4">
            <a:extLst>
              <a:ext uri="{BEBA8EAE-BF5A-486C-A8C5-ECC9F3942E4B}">
                <a14:imgProps xmlns:a14="http://schemas.microsoft.com/office/drawing/2010/main">
                  <a14:imgLayer r:embed="rId5">
                    <a14:imgEffect>
                      <a14:sharpenSoften amount="50000"/>
                    </a14:imgEffect>
                  </a14:imgLayer>
                </a14:imgProps>
              </a:ext>
            </a:extLst>
          </a:blip>
          <a:srcRect l="3988" t="8067" r="5318" b="9052"/>
          <a:stretch/>
        </p:blipFill>
        <p:spPr>
          <a:xfrm>
            <a:off x="1628267" y="4623399"/>
            <a:ext cx="4255698" cy="2186551"/>
          </a:xfrm>
          <a:prstGeom prst="rect">
            <a:avLst/>
          </a:prstGeom>
        </p:spPr>
      </p:pic>
    </p:spTree>
    <p:extLst>
      <p:ext uri="{BB962C8B-B14F-4D97-AF65-F5344CB8AC3E}">
        <p14:creationId xmlns:p14="http://schemas.microsoft.com/office/powerpoint/2010/main" val="1032318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99235DB2-743B-CC52-E01A-AA0EACAE7F96}"/>
              </a:ext>
            </a:extLst>
          </p:cNvPr>
          <p:cNvSpPr>
            <a:spLocks noGrp="1"/>
          </p:cNvSpPr>
          <p:nvPr>
            <p:ph type="sldNum" sz="quarter" idx="12"/>
          </p:nvPr>
        </p:nvSpPr>
        <p:spPr/>
        <p:txBody>
          <a:bodyPr/>
          <a:lstStyle/>
          <a:p>
            <a:fld id="{3ECD01F6-F426-4625-B369-D2FBE7028413}" type="slidenum">
              <a:rPr lang="fr-FR" smtClean="0"/>
              <a:pPr/>
              <a:t>5</a:t>
            </a:fld>
            <a:endParaRPr lang="fr-FR" dirty="0"/>
          </a:p>
        </p:txBody>
      </p:sp>
      <p:sp>
        <p:nvSpPr>
          <p:cNvPr id="8" name="Espace réservé du contenu 7">
            <a:extLst>
              <a:ext uri="{FF2B5EF4-FFF2-40B4-BE49-F238E27FC236}">
                <a16:creationId xmlns:a16="http://schemas.microsoft.com/office/drawing/2014/main" id="{A9F0BF85-13ED-4B8C-AC07-C3109D0A8DDD}"/>
              </a:ext>
            </a:extLst>
          </p:cNvPr>
          <p:cNvSpPr>
            <a:spLocks noGrp="1"/>
          </p:cNvSpPr>
          <p:nvPr>
            <p:ph sz="half" idx="1"/>
          </p:nvPr>
        </p:nvSpPr>
        <p:spPr>
          <a:xfrm>
            <a:off x="838200" y="1596000"/>
            <a:ext cx="5004928" cy="1657409"/>
          </a:xfrm>
        </p:spPr>
        <p:txBody>
          <a:bodyPr>
            <a:normAutofit/>
          </a:bodyPr>
          <a:lstStyle/>
          <a:p>
            <a:r>
              <a:rPr lang="fr-FR" dirty="0"/>
              <a:t>Un diplôme certifiant un niveau de maîtrise des compétences professionnelles et d’enseignement général</a:t>
            </a:r>
          </a:p>
          <a:p>
            <a:pPr marL="457200" lvl="1" indent="0">
              <a:buNone/>
            </a:pPr>
            <a:endParaRPr lang="fr-FR" sz="3600" dirty="0"/>
          </a:p>
        </p:txBody>
      </p:sp>
      <p:sp>
        <p:nvSpPr>
          <p:cNvPr id="4" name="ZoneTexte 3">
            <a:extLst>
              <a:ext uri="{FF2B5EF4-FFF2-40B4-BE49-F238E27FC236}">
                <a16:creationId xmlns:a16="http://schemas.microsoft.com/office/drawing/2014/main" id="{2729157A-397C-4877-9744-7A06B6001062}"/>
              </a:ext>
            </a:extLst>
          </p:cNvPr>
          <p:cNvSpPr txBox="1"/>
          <p:nvPr/>
        </p:nvSpPr>
        <p:spPr>
          <a:xfrm>
            <a:off x="6510100" y="1596000"/>
            <a:ext cx="5541362" cy="2739211"/>
          </a:xfrm>
          <a:prstGeom prst="rect">
            <a:avLst/>
          </a:prstGeom>
          <a:noFill/>
        </p:spPr>
        <p:txBody>
          <a:bodyPr wrap="square" rtlCol="0">
            <a:spAutoFit/>
          </a:bodyPr>
          <a:lstStyle/>
          <a:p>
            <a:r>
              <a:rPr lang="fr-FR" sz="2000" dirty="0"/>
              <a:t>2520 heures d’enseignement réparties sur 3 ans :</a:t>
            </a:r>
          </a:p>
          <a:p>
            <a:pPr marL="342900" indent="-342900">
              <a:buFontTx/>
              <a:buChar char="-"/>
            </a:pPr>
            <a:r>
              <a:rPr lang="fr-FR" sz="2000" dirty="0"/>
              <a:t>995 heures consacrées aux </a:t>
            </a:r>
            <a:r>
              <a:rPr lang="fr-FR" sz="2000" b="1" dirty="0"/>
              <a:t>enseignements généraux </a:t>
            </a:r>
          </a:p>
          <a:p>
            <a:pPr marL="342900" indent="-342900">
              <a:buFontTx/>
              <a:buChar char="-"/>
            </a:pPr>
            <a:r>
              <a:rPr lang="fr-FR" sz="2000" b="1" dirty="0"/>
              <a:t>1260 heures consacrées aux enseignements professionnels (1/3 en stérilisation)</a:t>
            </a:r>
          </a:p>
          <a:p>
            <a:pPr marL="342900" indent="-342900">
              <a:buFontTx/>
              <a:buChar char="-"/>
            </a:pPr>
            <a:endParaRPr lang="fr-FR" b="1" dirty="0"/>
          </a:p>
          <a:p>
            <a:endParaRPr lang="fr-FR" dirty="0"/>
          </a:p>
          <a:p>
            <a:endParaRPr lang="fr-FR" dirty="0"/>
          </a:p>
          <a:p>
            <a:endParaRPr lang="fr-FR" dirty="0"/>
          </a:p>
        </p:txBody>
      </p:sp>
      <p:pic>
        <p:nvPicPr>
          <p:cNvPr id="5" name="Image 4">
            <a:extLst>
              <a:ext uri="{FF2B5EF4-FFF2-40B4-BE49-F238E27FC236}">
                <a16:creationId xmlns:a16="http://schemas.microsoft.com/office/drawing/2014/main" id="{74055CAF-1BCC-4520-9BF0-F88A8FCCE210}"/>
              </a:ext>
            </a:extLst>
          </p:cNvPr>
          <p:cNvPicPr>
            <a:picLocks noChangeAspect="1"/>
          </p:cNvPicPr>
          <p:nvPr/>
        </p:nvPicPr>
        <p:blipFill>
          <a:blip r:embed="rId2"/>
          <a:stretch>
            <a:fillRect/>
          </a:stretch>
        </p:blipFill>
        <p:spPr>
          <a:xfrm>
            <a:off x="736305" y="159952"/>
            <a:ext cx="11315157" cy="914479"/>
          </a:xfrm>
          <a:prstGeom prst="rect">
            <a:avLst/>
          </a:prstGeom>
        </p:spPr>
      </p:pic>
      <p:sp>
        <p:nvSpPr>
          <p:cNvPr id="9" name="Triangle isocèle 8">
            <a:extLst>
              <a:ext uri="{FF2B5EF4-FFF2-40B4-BE49-F238E27FC236}">
                <a16:creationId xmlns:a16="http://schemas.microsoft.com/office/drawing/2014/main" id="{A9E20661-4340-42A0-A737-D10C0763CE22}"/>
              </a:ext>
            </a:extLst>
          </p:cNvPr>
          <p:cNvSpPr/>
          <p:nvPr/>
        </p:nvSpPr>
        <p:spPr>
          <a:xfrm rot="5400000">
            <a:off x="533899" y="524322"/>
            <a:ext cx="219075" cy="185737"/>
          </a:xfrm>
          <a:prstGeom prst="triangle">
            <a:avLst/>
          </a:prstGeom>
          <a:solidFill>
            <a:srgbClr val="00A4AF"/>
          </a:solidFill>
          <a:ln>
            <a:noFill/>
          </a:ln>
          <a:effectLst/>
        </p:spPr>
        <p:style>
          <a:lnRef idx="1">
            <a:schemeClr val="accent1"/>
          </a:lnRef>
          <a:fillRef idx="3">
            <a:schemeClr val="accent1"/>
          </a:fillRef>
          <a:effectRef idx="2">
            <a:schemeClr val="accent1"/>
          </a:effectRef>
          <a:fontRef idx="minor">
            <a:schemeClr val="lt1"/>
          </a:fontRef>
        </p:style>
        <p:txBody>
          <a:bodyPr lIns="69933" tIns="34967" rIns="69933" bIns="34967" anchor="ctr"/>
          <a:lstStyle/>
          <a:p>
            <a:pPr algn="ctr" defTabSz="439566">
              <a:defRPr/>
            </a:pPr>
            <a:endParaRPr lang="fr-FR" dirty="0">
              <a:solidFill>
                <a:srgbClr val="7CD2F1"/>
              </a:solidFill>
            </a:endParaRPr>
          </a:p>
        </p:txBody>
      </p:sp>
      <p:sp>
        <p:nvSpPr>
          <p:cNvPr id="7" name="Espace réservé du contenu 7">
            <a:extLst>
              <a:ext uri="{FF2B5EF4-FFF2-40B4-BE49-F238E27FC236}">
                <a16:creationId xmlns:a16="http://schemas.microsoft.com/office/drawing/2014/main" id="{46B42786-6BCE-4F8A-8848-8F8EF70AC911}"/>
              </a:ext>
            </a:extLst>
          </p:cNvPr>
          <p:cNvSpPr txBox="1">
            <a:spLocks/>
          </p:cNvSpPr>
          <p:nvPr/>
        </p:nvSpPr>
        <p:spPr>
          <a:xfrm>
            <a:off x="838200" y="4803008"/>
            <a:ext cx="5004928" cy="458475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fr-FR" dirty="0"/>
          </a:p>
          <a:p>
            <a:r>
              <a:rPr lang="fr-FR" dirty="0"/>
              <a:t>Une possibilité de poursuite d’études et d’insertion professionnelle</a:t>
            </a:r>
          </a:p>
          <a:p>
            <a:endParaRPr lang="fr-FR" dirty="0"/>
          </a:p>
        </p:txBody>
      </p:sp>
      <p:sp>
        <p:nvSpPr>
          <p:cNvPr id="10" name="Espace réservé du contenu 7">
            <a:extLst>
              <a:ext uri="{FF2B5EF4-FFF2-40B4-BE49-F238E27FC236}">
                <a16:creationId xmlns:a16="http://schemas.microsoft.com/office/drawing/2014/main" id="{F6C24D20-5031-4EA2-854F-77AF0C18F760}"/>
              </a:ext>
            </a:extLst>
          </p:cNvPr>
          <p:cNvSpPr txBox="1">
            <a:spLocks/>
          </p:cNvSpPr>
          <p:nvPr/>
        </p:nvSpPr>
        <p:spPr>
          <a:xfrm>
            <a:off x="838200" y="3534182"/>
            <a:ext cx="5004928" cy="177579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t>Des compétences développées en centre de formation et en milieu professionnel </a:t>
            </a:r>
          </a:p>
          <a:p>
            <a:pPr marL="0" indent="0">
              <a:buNone/>
            </a:pPr>
            <a:endParaRPr lang="fr-FR" dirty="0"/>
          </a:p>
          <a:p>
            <a:endParaRPr lang="fr-FR" dirty="0"/>
          </a:p>
          <a:p>
            <a:pPr marL="0" indent="0">
              <a:buNone/>
            </a:pPr>
            <a:endParaRPr lang="fr-FR" dirty="0"/>
          </a:p>
          <a:p>
            <a:endParaRPr lang="fr-FR" dirty="0"/>
          </a:p>
        </p:txBody>
      </p:sp>
      <p:sp>
        <p:nvSpPr>
          <p:cNvPr id="11" name="ZoneTexte 10">
            <a:extLst>
              <a:ext uri="{FF2B5EF4-FFF2-40B4-BE49-F238E27FC236}">
                <a16:creationId xmlns:a16="http://schemas.microsoft.com/office/drawing/2014/main" id="{27921D38-4350-4EC1-BC28-F0D6C3BA6D22}"/>
              </a:ext>
            </a:extLst>
          </p:cNvPr>
          <p:cNvSpPr txBox="1"/>
          <p:nvPr/>
        </p:nvSpPr>
        <p:spPr>
          <a:xfrm>
            <a:off x="6510100" y="4783580"/>
            <a:ext cx="5541362" cy="2154436"/>
          </a:xfrm>
          <a:prstGeom prst="rect">
            <a:avLst/>
          </a:prstGeom>
          <a:noFill/>
        </p:spPr>
        <p:txBody>
          <a:bodyPr wrap="square" rtlCol="0">
            <a:spAutoFit/>
          </a:bodyPr>
          <a:lstStyle/>
          <a:p>
            <a:endParaRPr lang="fr-FR" sz="2000" dirty="0"/>
          </a:p>
          <a:p>
            <a:endParaRPr lang="fr-FR" dirty="0"/>
          </a:p>
          <a:p>
            <a:r>
              <a:rPr lang="fr-FR" sz="2000" dirty="0"/>
              <a:t>265 heures consacrées à la consolidation des acquis, l’accompagnement personnalisé et </a:t>
            </a:r>
            <a:r>
              <a:rPr lang="fr-FR" sz="2000" b="1" dirty="0"/>
              <a:t>l’accompagnement au choix d’orientation</a:t>
            </a:r>
          </a:p>
          <a:p>
            <a:endParaRPr lang="fr-FR" dirty="0"/>
          </a:p>
          <a:p>
            <a:endParaRPr lang="fr-FR" dirty="0"/>
          </a:p>
        </p:txBody>
      </p:sp>
      <p:sp>
        <p:nvSpPr>
          <p:cNvPr id="12" name="ZoneTexte 11">
            <a:extLst>
              <a:ext uri="{FF2B5EF4-FFF2-40B4-BE49-F238E27FC236}">
                <a16:creationId xmlns:a16="http://schemas.microsoft.com/office/drawing/2014/main" id="{99F510AB-E030-4EF8-BF8F-CDC8385BC701}"/>
              </a:ext>
            </a:extLst>
          </p:cNvPr>
          <p:cNvSpPr txBox="1"/>
          <p:nvPr/>
        </p:nvSpPr>
        <p:spPr>
          <a:xfrm>
            <a:off x="6510100" y="3542726"/>
            <a:ext cx="5541362" cy="1323439"/>
          </a:xfrm>
          <a:prstGeom prst="rect">
            <a:avLst/>
          </a:prstGeom>
          <a:noFill/>
        </p:spPr>
        <p:txBody>
          <a:bodyPr wrap="square" rtlCol="0">
            <a:spAutoFit/>
          </a:bodyPr>
          <a:lstStyle/>
          <a:p>
            <a:r>
              <a:rPr lang="fr-FR" sz="2000" dirty="0"/>
              <a:t>22 semaines de périodes de </a:t>
            </a:r>
            <a:r>
              <a:rPr lang="fr-FR" sz="2000" b="1" dirty="0"/>
              <a:t>formation en milieu professionnel </a:t>
            </a:r>
            <a:r>
              <a:rPr lang="fr-FR" sz="2000" dirty="0"/>
              <a:t>(3 semaines minimum dans chaque secteur d’activité et une spécialisation sectorielle favorisée)</a:t>
            </a:r>
          </a:p>
        </p:txBody>
      </p:sp>
    </p:spTree>
    <p:extLst>
      <p:ext uri="{BB962C8B-B14F-4D97-AF65-F5344CB8AC3E}">
        <p14:creationId xmlns:p14="http://schemas.microsoft.com/office/powerpoint/2010/main" val="1746019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4" grpId="0"/>
      <p:bldP spid="7" grpId="0"/>
      <p:bldP spid="10" grpId="0"/>
      <p:bldP spid="11"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79CB4BC9-F07C-4190-93D8-8CB5BD7196EF}"/>
              </a:ext>
            </a:extLst>
          </p:cNvPr>
          <p:cNvSpPr>
            <a:spLocks noGrp="1"/>
          </p:cNvSpPr>
          <p:nvPr>
            <p:ph type="sldNum" sz="quarter" idx="12"/>
          </p:nvPr>
        </p:nvSpPr>
        <p:spPr/>
        <p:txBody>
          <a:bodyPr/>
          <a:lstStyle/>
          <a:p>
            <a:fld id="{3ECD01F6-F426-4625-B369-D2FBE7028413}" type="slidenum">
              <a:rPr lang="fr-FR" smtClean="0"/>
              <a:pPr/>
              <a:t>6</a:t>
            </a:fld>
            <a:endParaRPr lang="fr-FR" dirty="0"/>
          </a:p>
        </p:txBody>
      </p:sp>
      <p:sp>
        <p:nvSpPr>
          <p:cNvPr id="2" name="ZoneTexte 1">
            <a:extLst>
              <a:ext uri="{FF2B5EF4-FFF2-40B4-BE49-F238E27FC236}">
                <a16:creationId xmlns:a16="http://schemas.microsoft.com/office/drawing/2014/main" id="{56DF21E5-DBEE-4654-A0BA-33306CE13521}"/>
              </a:ext>
            </a:extLst>
          </p:cNvPr>
          <p:cNvSpPr txBox="1"/>
          <p:nvPr/>
        </p:nvSpPr>
        <p:spPr>
          <a:xfrm>
            <a:off x="4439479" y="1676813"/>
            <a:ext cx="7752521" cy="5293757"/>
          </a:xfrm>
          <a:prstGeom prst="rect">
            <a:avLst/>
          </a:prstGeom>
          <a:noFill/>
        </p:spPr>
        <p:txBody>
          <a:bodyPr wrap="square" rtlCol="0">
            <a:spAutoFit/>
          </a:bodyPr>
          <a:lstStyle/>
          <a:p>
            <a:r>
              <a:rPr lang="fr-FR" sz="2000" b="1" dirty="0"/>
              <a:t>C45 - Mettre en œuvre des opérations de stérilisation des dispositifs médicaux :</a:t>
            </a:r>
          </a:p>
          <a:p>
            <a:endParaRPr lang="fr-FR" sz="2000" dirty="0"/>
          </a:p>
          <a:p>
            <a:pPr marL="285750" indent="-285750">
              <a:buFontTx/>
              <a:buChar char="-"/>
            </a:pPr>
            <a:r>
              <a:rPr lang="fr-FR" sz="2000" b="1" dirty="0"/>
              <a:t>Pré désinfecter </a:t>
            </a:r>
            <a:r>
              <a:rPr lang="fr-FR" sz="2000" dirty="0"/>
              <a:t>les matériels, les dispositifs médicaux,</a:t>
            </a:r>
          </a:p>
          <a:p>
            <a:pPr marL="285750" indent="-285750">
              <a:buFontTx/>
              <a:buChar char="-"/>
            </a:pPr>
            <a:r>
              <a:rPr lang="fr-FR" sz="2000" b="1" dirty="0"/>
              <a:t>Collecter, transporter </a:t>
            </a:r>
            <a:r>
              <a:rPr lang="fr-FR" sz="2000" dirty="0"/>
              <a:t>et distribuer les dispositifs médicaux,</a:t>
            </a:r>
          </a:p>
          <a:p>
            <a:pPr marL="285750" indent="-285750">
              <a:buFontTx/>
              <a:buChar char="-"/>
            </a:pPr>
            <a:r>
              <a:rPr lang="fr-FR" sz="2000" b="1" dirty="0"/>
              <a:t>Réceptionner, trier </a:t>
            </a:r>
            <a:r>
              <a:rPr lang="fr-FR" sz="2000" dirty="0"/>
              <a:t>les dispositifs médicaux,</a:t>
            </a:r>
          </a:p>
          <a:p>
            <a:pPr marL="285750" indent="-285750">
              <a:buFontTx/>
              <a:buChar char="-"/>
            </a:pPr>
            <a:r>
              <a:rPr lang="fr-FR" sz="2000" dirty="0"/>
              <a:t>Effectuer le </a:t>
            </a:r>
            <a:r>
              <a:rPr lang="fr-FR" sz="2000" b="1" dirty="0"/>
              <a:t>nettoyage manuel </a:t>
            </a:r>
            <a:r>
              <a:rPr lang="fr-FR" sz="2000" dirty="0"/>
              <a:t>des matériels, des dispositifs médicaux,</a:t>
            </a:r>
          </a:p>
          <a:p>
            <a:pPr marL="285750" indent="-285750">
              <a:buFontTx/>
              <a:buChar char="-"/>
            </a:pPr>
            <a:r>
              <a:rPr lang="fr-FR" sz="2000" dirty="0"/>
              <a:t>Effectuer le </a:t>
            </a:r>
            <a:r>
              <a:rPr lang="fr-FR" sz="2000" b="1" dirty="0"/>
              <a:t>nettoyage mécanisé </a:t>
            </a:r>
            <a:r>
              <a:rPr lang="fr-FR" sz="2000" dirty="0"/>
              <a:t>et le séchage des matériels, des dispositifs médicaux,</a:t>
            </a:r>
          </a:p>
          <a:p>
            <a:pPr marL="285750" indent="-285750">
              <a:buFontTx/>
              <a:buChar char="-"/>
            </a:pPr>
            <a:r>
              <a:rPr lang="fr-FR" sz="2000" b="1" dirty="0"/>
              <a:t>Recomposer</a:t>
            </a:r>
            <a:r>
              <a:rPr lang="fr-FR" sz="2000" dirty="0"/>
              <a:t> les plateaux et les sets de soin,</a:t>
            </a:r>
          </a:p>
          <a:p>
            <a:pPr marL="285750" indent="-285750">
              <a:buFontTx/>
              <a:buChar char="-"/>
            </a:pPr>
            <a:r>
              <a:rPr lang="fr-FR" sz="2000" b="1" dirty="0"/>
              <a:t>Conditionner</a:t>
            </a:r>
            <a:r>
              <a:rPr lang="fr-FR" sz="2000" dirty="0"/>
              <a:t> les matériels, les dispositifs médicaux,</a:t>
            </a:r>
          </a:p>
          <a:p>
            <a:pPr marL="285750" indent="-285750">
              <a:buFontTx/>
              <a:buChar char="-"/>
            </a:pPr>
            <a:r>
              <a:rPr lang="fr-FR" sz="2000" dirty="0"/>
              <a:t>Mettre en œuvre les </a:t>
            </a:r>
            <a:r>
              <a:rPr lang="fr-FR" sz="2000" b="1" dirty="0"/>
              <a:t>opérations de stérilisation </a:t>
            </a:r>
            <a:r>
              <a:rPr lang="fr-FR" sz="2000" dirty="0"/>
              <a:t>de matériels, les dispositifs médicaux,</a:t>
            </a:r>
          </a:p>
          <a:p>
            <a:pPr marL="285750" indent="-285750">
              <a:buFontTx/>
              <a:buChar char="-"/>
            </a:pPr>
            <a:r>
              <a:rPr lang="fr-FR" sz="2000" dirty="0"/>
              <a:t>Effectuer la désinfection des dispositifs médicaux non stérilisables,</a:t>
            </a:r>
          </a:p>
          <a:p>
            <a:pPr marL="285750" indent="-285750">
              <a:buFontTx/>
              <a:buChar char="-"/>
            </a:pPr>
            <a:r>
              <a:rPr lang="fr-FR" sz="2000" b="1" dirty="0"/>
              <a:t>Stocker</a:t>
            </a:r>
            <a:r>
              <a:rPr lang="fr-FR" sz="2000" dirty="0"/>
              <a:t> les matériels, les dispositifs médicaux stériles et </a:t>
            </a:r>
            <a:r>
              <a:rPr lang="fr-FR" sz="2000" b="1" dirty="0"/>
              <a:t>préparer la commande</a:t>
            </a:r>
            <a:r>
              <a:rPr lang="fr-FR" sz="2000" dirty="0"/>
              <a:t> pour un client.</a:t>
            </a:r>
          </a:p>
          <a:p>
            <a:endParaRPr lang="fr-FR" dirty="0"/>
          </a:p>
        </p:txBody>
      </p:sp>
      <p:sp>
        <p:nvSpPr>
          <p:cNvPr id="3" name="ZoneTexte 2">
            <a:extLst>
              <a:ext uri="{FF2B5EF4-FFF2-40B4-BE49-F238E27FC236}">
                <a16:creationId xmlns:a16="http://schemas.microsoft.com/office/drawing/2014/main" id="{ECE48BEB-70BF-4370-B3DC-E9542382E3A3}"/>
              </a:ext>
            </a:extLst>
          </p:cNvPr>
          <p:cNvSpPr txBox="1"/>
          <p:nvPr/>
        </p:nvSpPr>
        <p:spPr>
          <a:xfrm>
            <a:off x="145774" y="1566952"/>
            <a:ext cx="3670852" cy="2893100"/>
          </a:xfrm>
          <a:prstGeom prst="rect">
            <a:avLst/>
          </a:prstGeom>
          <a:noFill/>
        </p:spPr>
        <p:txBody>
          <a:bodyPr wrap="square" rtlCol="0">
            <a:spAutoFit/>
          </a:bodyPr>
          <a:lstStyle/>
          <a:p>
            <a:endParaRPr lang="fr-FR" dirty="0"/>
          </a:p>
          <a:p>
            <a:endParaRPr lang="fr-FR" dirty="0"/>
          </a:p>
          <a:p>
            <a:r>
              <a:rPr lang="fr-FR" dirty="0"/>
              <a:t>C1 – S’informer</a:t>
            </a:r>
          </a:p>
          <a:p>
            <a:r>
              <a:rPr lang="fr-FR" dirty="0"/>
              <a:t>C2 – Analyser</a:t>
            </a:r>
          </a:p>
          <a:p>
            <a:r>
              <a:rPr lang="fr-FR" dirty="0"/>
              <a:t>C3 – Organiser, gérer</a:t>
            </a:r>
          </a:p>
          <a:p>
            <a:endParaRPr lang="fr-FR" dirty="0"/>
          </a:p>
          <a:p>
            <a:r>
              <a:rPr lang="fr-FR" sz="2000" b="1" dirty="0"/>
              <a:t>C4 – Réaliser</a:t>
            </a:r>
          </a:p>
          <a:p>
            <a:endParaRPr lang="fr-FR" dirty="0"/>
          </a:p>
          <a:p>
            <a:r>
              <a:rPr lang="fr-FR" dirty="0"/>
              <a:t>C5 – Contrôler</a:t>
            </a:r>
          </a:p>
          <a:p>
            <a:r>
              <a:rPr lang="fr-FR" dirty="0"/>
              <a:t>C6 - Communiquer</a:t>
            </a:r>
          </a:p>
        </p:txBody>
      </p:sp>
      <p:pic>
        <p:nvPicPr>
          <p:cNvPr id="9" name="Image 8">
            <a:extLst>
              <a:ext uri="{FF2B5EF4-FFF2-40B4-BE49-F238E27FC236}">
                <a16:creationId xmlns:a16="http://schemas.microsoft.com/office/drawing/2014/main" id="{930A435C-4C27-426F-90BD-D037DF08B539}"/>
              </a:ext>
            </a:extLst>
          </p:cNvPr>
          <p:cNvPicPr>
            <a:picLocks noChangeAspect="1"/>
          </p:cNvPicPr>
          <p:nvPr/>
        </p:nvPicPr>
        <p:blipFill>
          <a:blip r:embed="rId2"/>
          <a:stretch>
            <a:fillRect/>
          </a:stretch>
        </p:blipFill>
        <p:spPr>
          <a:xfrm>
            <a:off x="731069" y="136525"/>
            <a:ext cx="11315157" cy="914479"/>
          </a:xfrm>
          <a:prstGeom prst="rect">
            <a:avLst/>
          </a:prstGeom>
        </p:spPr>
      </p:pic>
      <p:cxnSp>
        <p:nvCxnSpPr>
          <p:cNvPr id="13" name="Connecteur : en angle 12">
            <a:extLst>
              <a:ext uri="{FF2B5EF4-FFF2-40B4-BE49-F238E27FC236}">
                <a16:creationId xmlns:a16="http://schemas.microsoft.com/office/drawing/2014/main" id="{F43728FC-FCE5-4807-A9BD-8C960D2EF9ED}"/>
              </a:ext>
            </a:extLst>
          </p:cNvPr>
          <p:cNvCxnSpPr>
            <a:cxnSpLocks/>
          </p:cNvCxnSpPr>
          <p:nvPr/>
        </p:nvCxnSpPr>
        <p:spPr>
          <a:xfrm flipV="1">
            <a:off x="1709529" y="1895061"/>
            <a:ext cx="2729950" cy="1573208"/>
          </a:xfrm>
          <a:prstGeom prst="bentConnector3">
            <a:avLst>
              <a:gd name="adj1" fmla="val 5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 name="ZoneTexte 4">
            <a:extLst>
              <a:ext uri="{FF2B5EF4-FFF2-40B4-BE49-F238E27FC236}">
                <a16:creationId xmlns:a16="http://schemas.microsoft.com/office/drawing/2014/main" id="{E4F4E309-3891-447C-998C-146CA495B04E}"/>
              </a:ext>
            </a:extLst>
          </p:cNvPr>
          <p:cNvSpPr txBox="1"/>
          <p:nvPr/>
        </p:nvSpPr>
        <p:spPr>
          <a:xfrm>
            <a:off x="145774" y="1261315"/>
            <a:ext cx="4691269" cy="830997"/>
          </a:xfrm>
          <a:prstGeom prst="rect">
            <a:avLst/>
          </a:prstGeom>
          <a:noFill/>
        </p:spPr>
        <p:txBody>
          <a:bodyPr wrap="square" rtlCol="0">
            <a:spAutoFit/>
          </a:bodyPr>
          <a:lstStyle/>
          <a:p>
            <a:r>
              <a:rPr lang="fr-FR" sz="2400" dirty="0"/>
              <a:t>Compétences professionnelles développées :</a:t>
            </a:r>
          </a:p>
        </p:txBody>
      </p:sp>
      <p:sp>
        <p:nvSpPr>
          <p:cNvPr id="8" name="Triangle isocèle 7">
            <a:extLst>
              <a:ext uri="{FF2B5EF4-FFF2-40B4-BE49-F238E27FC236}">
                <a16:creationId xmlns:a16="http://schemas.microsoft.com/office/drawing/2014/main" id="{E36DCF2D-239F-47ED-8F46-ED236B8B926F}"/>
              </a:ext>
            </a:extLst>
          </p:cNvPr>
          <p:cNvSpPr/>
          <p:nvPr/>
        </p:nvSpPr>
        <p:spPr>
          <a:xfrm rot="5400000">
            <a:off x="528663" y="500895"/>
            <a:ext cx="219075" cy="185737"/>
          </a:xfrm>
          <a:prstGeom prst="triangle">
            <a:avLst/>
          </a:prstGeom>
          <a:solidFill>
            <a:srgbClr val="00A4AF"/>
          </a:solidFill>
          <a:ln>
            <a:noFill/>
          </a:ln>
          <a:effectLst/>
        </p:spPr>
        <p:style>
          <a:lnRef idx="1">
            <a:schemeClr val="accent1"/>
          </a:lnRef>
          <a:fillRef idx="3">
            <a:schemeClr val="accent1"/>
          </a:fillRef>
          <a:effectRef idx="2">
            <a:schemeClr val="accent1"/>
          </a:effectRef>
          <a:fontRef idx="minor">
            <a:schemeClr val="lt1"/>
          </a:fontRef>
        </p:style>
        <p:txBody>
          <a:bodyPr lIns="69933" tIns="34967" rIns="69933" bIns="34967" anchor="ctr"/>
          <a:lstStyle/>
          <a:p>
            <a:pPr algn="ctr" defTabSz="439566">
              <a:defRPr/>
            </a:pPr>
            <a:endParaRPr lang="fr-FR" dirty="0">
              <a:solidFill>
                <a:srgbClr val="7CD2F1"/>
              </a:solidFill>
            </a:endParaRPr>
          </a:p>
        </p:txBody>
      </p:sp>
      <p:pic>
        <p:nvPicPr>
          <p:cNvPr id="11" name="Image 10">
            <a:extLst>
              <a:ext uri="{FF2B5EF4-FFF2-40B4-BE49-F238E27FC236}">
                <a16:creationId xmlns:a16="http://schemas.microsoft.com/office/drawing/2014/main" id="{ABD2534B-54E2-4B10-97E9-0D9240A4BE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774" y="4460052"/>
            <a:ext cx="4174436" cy="2349154"/>
          </a:xfrm>
          <a:prstGeom prst="rect">
            <a:avLst/>
          </a:prstGeom>
        </p:spPr>
      </p:pic>
    </p:spTree>
    <p:extLst>
      <p:ext uri="{BB962C8B-B14F-4D97-AF65-F5344CB8AC3E}">
        <p14:creationId xmlns:p14="http://schemas.microsoft.com/office/powerpoint/2010/main" val="1327067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99235DB2-743B-CC52-E01A-AA0EACAE7F96}"/>
              </a:ext>
            </a:extLst>
          </p:cNvPr>
          <p:cNvSpPr>
            <a:spLocks noGrp="1"/>
          </p:cNvSpPr>
          <p:nvPr>
            <p:ph type="sldNum" sz="quarter" idx="12"/>
          </p:nvPr>
        </p:nvSpPr>
        <p:spPr/>
        <p:txBody>
          <a:bodyPr/>
          <a:lstStyle/>
          <a:p>
            <a:fld id="{3ECD01F6-F426-4625-B369-D2FBE7028413}" type="slidenum">
              <a:rPr lang="fr-FR" smtClean="0"/>
              <a:pPr/>
              <a:t>7</a:t>
            </a:fld>
            <a:endParaRPr lang="fr-FR" dirty="0"/>
          </a:p>
        </p:txBody>
      </p:sp>
      <p:sp>
        <p:nvSpPr>
          <p:cNvPr id="8" name="Espace réservé du contenu 7">
            <a:extLst>
              <a:ext uri="{FF2B5EF4-FFF2-40B4-BE49-F238E27FC236}">
                <a16:creationId xmlns:a16="http://schemas.microsoft.com/office/drawing/2014/main" id="{A9F0BF85-13ED-4B8C-AC07-C3109D0A8DDD}"/>
              </a:ext>
            </a:extLst>
          </p:cNvPr>
          <p:cNvSpPr>
            <a:spLocks noGrp="1"/>
          </p:cNvSpPr>
          <p:nvPr>
            <p:ph sz="half" idx="1"/>
          </p:nvPr>
        </p:nvSpPr>
        <p:spPr>
          <a:xfrm>
            <a:off x="550568" y="1422132"/>
            <a:ext cx="10617496" cy="5299343"/>
          </a:xfrm>
        </p:spPr>
        <p:txBody>
          <a:bodyPr>
            <a:normAutofit fontScale="77500" lnSpcReduction="20000"/>
          </a:bodyPr>
          <a:lstStyle/>
          <a:p>
            <a:pPr marL="0" indent="0">
              <a:buNone/>
            </a:pPr>
            <a:r>
              <a:rPr lang="fr-FR" dirty="0"/>
              <a:t>Modalités d’évaluation des compétences professionnelles : </a:t>
            </a:r>
          </a:p>
          <a:p>
            <a:pPr marL="0" indent="0">
              <a:buNone/>
            </a:pPr>
            <a:endParaRPr lang="fr-FR" b="1" dirty="0"/>
          </a:p>
          <a:p>
            <a:pPr>
              <a:buFontTx/>
              <a:buChar char="-"/>
            </a:pPr>
            <a:r>
              <a:rPr lang="fr-FR" b="1" dirty="0"/>
              <a:t>Epreuve écrite nationale d’analyse de situations professionnelles </a:t>
            </a:r>
            <a:r>
              <a:rPr lang="fr-FR" dirty="0"/>
              <a:t>dont une situation en stérilisation, durée 3h, coef 4</a:t>
            </a:r>
          </a:p>
          <a:p>
            <a:pPr marL="0" indent="0">
              <a:buNone/>
            </a:pPr>
            <a:endParaRPr lang="fr-FR" dirty="0"/>
          </a:p>
          <a:p>
            <a:pPr>
              <a:buFontTx/>
              <a:buChar char="-"/>
            </a:pPr>
            <a:r>
              <a:rPr lang="fr-FR" b="1" dirty="0"/>
              <a:t>Epreuve pratique d’évaluation des techniques de stérilisation des DM </a:t>
            </a:r>
            <a:r>
              <a:rPr lang="fr-FR" dirty="0"/>
              <a:t>: durée 2h, coef 3</a:t>
            </a:r>
          </a:p>
          <a:p>
            <a:pPr>
              <a:buFontTx/>
              <a:buChar char="-"/>
            </a:pPr>
            <a:endParaRPr lang="fr-FR" dirty="0"/>
          </a:p>
          <a:p>
            <a:pPr marL="622300" indent="0">
              <a:buNone/>
            </a:pPr>
            <a:r>
              <a:rPr lang="fr-FR" dirty="0"/>
              <a:t>-- </a:t>
            </a:r>
            <a:r>
              <a:rPr lang="fr-FR" b="1" dirty="0"/>
              <a:t>en établissement de santé </a:t>
            </a:r>
            <a:r>
              <a:rPr lang="fr-FR" dirty="0"/>
              <a:t>à l’issue de la dernière période de formation en milieu professionnel </a:t>
            </a:r>
          </a:p>
          <a:p>
            <a:pPr marL="622300" indent="0">
              <a:buNone/>
            </a:pPr>
            <a:r>
              <a:rPr lang="fr-FR" b="1" dirty="0"/>
              <a:t>ou</a:t>
            </a:r>
            <a:r>
              <a:rPr lang="fr-FR" dirty="0"/>
              <a:t> </a:t>
            </a:r>
          </a:p>
          <a:p>
            <a:pPr marL="622300" indent="0">
              <a:buNone/>
            </a:pPr>
            <a:r>
              <a:rPr lang="fr-FR" dirty="0"/>
              <a:t>-- en établissement de formation </a:t>
            </a:r>
            <a:r>
              <a:rPr lang="fr-FR" b="1" dirty="0"/>
              <a:t>en salle de stérilisation pédagogique</a:t>
            </a:r>
            <a:r>
              <a:rPr lang="fr-FR" dirty="0"/>
              <a:t>, en fin de terminale.</a:t>
            </a:r>
          </a:p>
          <a:p>
            <a:pPr marL="0" indent="0">
              <a:buNone/>
            </a:pPr>
            <a:endParaRPr lang="fr-FR" dirty="0"/>
          </a:p>
          <a:p>
            <a:pPr marL="622300" indent="0">
              <a:buNone/>
            </a:pPr>
            <a:r>
              <a:rPr lang="fr-FR" i="1" dirty="0"/>
              <a:t>Le choix entre les deux modalités d’évaluation dépendant du projet l’élève, des équipes de formation, du réseau de lieux de stage, de l’équipement de l’établissement de formation. </a:t>
            </a:r>
          </a:p>
        </p:txBody>
      </p:sp>
      <p:pic>
        <p:nvPicPr>
          <p:cNvPr id="5" name="Image 4">
            <a:extLst>
              <a:ext uri="{FF2B5EF4-FFF2-40B4-BE49-F238E27FC236}">
                <a16:creationId xmlns:a16="http://schemas.microsoft.com/office/drawing/2014/main" id="{74055CAF-1BCC-4520-9BF0-F88A8FCCE210}"/>
              </a:ext>
            </a:extLst>
          </p:cNvPr>
          <p:cNvPicPr>
            <a:picLocks noChangeAspect="1"/>
          </p:cNvPicPr>
          <p:nvPr/>
        </p:nvPicPr>
        <p:blipFill>
          <a:blip r:embed="rId2"/>
          <a:stretch>
            <a:fillRect/>
          </a:stretch>
        </p:blipFill>
        <p:spPr>
          <a:xfrm>
            <a:off x="736305" y="159952"/>
            <a:ext cx="11315157" cy="914479"/>
          </a:xfrm>
          <a:prstGeom prst="rect">
            <a:avLst/>
          </a:prstGeom>
        </p:spPr>
      </p:pic>
      <p:sp>
        <p:nvSpPr>
          <p:cNvPr id="9" name="Triangle isocèle 8">
            <a:extLst>
              <a:ext uri="{FF2B5EF4-FFF2-40B4-BE49-F238E27FC236}">
                <a16:creationId xmlns:a16="http://schemas.microsoft.com/office/drawing/2014/main" id="{A9E20661-4340-42A0-A737-D10C0763CE22}"/>
              </a:ext>
            </a:extLst>
          </p:cNvPr>
          <p:cNvSpPr/>
          <p:nvPr/>
        </p:nvSpPr>
        <p:spPr>
          <a:xfrm rot="5400000">
            <a:off x="533899" y="524322"/>
            <a:ext cx="219075" cy="185737"/>
          </a:xfrm>
          <a:prstGeom prst="triangle">
            <a:avLst/>
          </a:prstGeom>
          <a:solidFill>
            <a:srgbClr val="00A4AF"/>
          </a:solidFill>
          <a:ln>
            <a:noFill/>
          </a:ln>
          <a:effectLst/>
        </p:spPr>
        <p:style>
          <a:lnRef idx="1">
            <a:schemeClr val="accent1"/>
          </a:lnRef>
          <a:fillRef idx="3">
            <a:schemeClr val="accent1"/>
          </a:fillRef>
          <a:effectRef idx="2">
            <a:schemeClr val="accent1"/>
          </a:effectRef>
          <a:fontRef idx="minor">
            <a:schemeClr val="lt1"/>
          </a:fontRef>
        </p:style>
        <p:txBody>
          <a:bodyPr lIns="69933" tIns="34967" rIns="69933" bIns="34967" anchor="ctr"/>
          <a:lstStyle/>
          <a:p>
            <a:pPr algn="ctr" defTabSz="439566">
              <a:defRPr/>
            </a:pPr>
            <a:endParaRPr lang="fr-FR" dirty="0">
              <a:solidFill>
                <a:srgbClr val="7CD2F1"/>
              </a:solidFill>
            </a:endParaRPr>
          </a:p>
        </p:txBody>
      </p:sp>
    </p:spTree>
    <p:extLst>
      <p:ext uri="{BB962C8B-B14F-4D97-AF65-F5344CB8AC3E}">
        <p14:creationId xmlns:p14="http://schemas.microsoft.com/office/powerpoint/2010/main" val="14077048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99235DB2-743B-CC52-E01A-AA0EACAE7F96}"/>
              </a:ext>
            </a:extLst>
          </p:cNvPr>
          <p:cNvSpPr>
            <a:spLocks noGrp="1"/>
          </p:cNvSpPr>
          <p:nvPr>
            <p:ph type="sldNum" sz="quarter" idx="12"/>
          </p:nvPr>
        </p:nvSpPr>
        <p:spPr/>
        <p:txBody>
          <a:bodyPr/>
          <a:lstStyle/>
          <a:p>
            <a:fld id="{3ECD01F6-F426-4625-B369-D2FBE7028413}" type="slidenum">
              <a:rPr lang="fr-FR" smtClean="0"/>
              <a:pPr/>
              <a:t>8</a:t>
            </a:fld>
            <a:endParaRPr lang="fr-FR" dirty="0"/>
          </a:p>
        </p:txBody>
      </p:sp>
      <p:sp>
        <p:nvSpPr>
          <p:cNvPr id="8" name="Espace réservé du contenu 7">
            <a:extLst>
              <a:ext uri="{FF2B5EF4-FFF2-40B4-BE49-F238E27FC236}">
                <a16:creationId xmlns:a16="http://schemas.microsoft.com/office/drawing/2014/main" id="{A9F0BF85-13ED-4B8C-AC07-C3109D0A8DDD}"/>
              </a:ext>
            </a:extLst>
          </p:cNvPr>
          <p:cNvSpPr>
            <a:spLocks noGrp="1"/>
          </p:cNvSpPr>
          <p:nvPr>
            <p:ph sz="half" idx="1"/>
          </p:nvPr>
        </p:nvSpPr>
        <p:spPr>
          <a:xfrm>
            <a:off x="736304" y="1765588"/>
            <a:ext cx="9623653" cy="4584759"/>
          </a:xfrm>
        </p:spPr>
        <p:txBody>
          <a:bodyPr>
            <a:normAutofit fontScale="92500" lnSpcReduction="20000"/>
          </a:bodyPr>
          <a:lstStyle/>
          <a:p>
            <a:pPr marL="0" indent="0">
              <a:buNone/>
            </a:pPr>
            <a:r>
              <a:rPr lang="fr-FR" dirty="0"/>
              <a:t>Quels débouchés pour les élèves titulaires du bac pro HPS ?</a:t>
            </a:r>
          </a:p>
          <a:p>
            <a:pPr marL="0" indent="0">
              <a:buNone/>
            </a:pPr>
            <a:endParaRPr lang="fr-FR" dirty="0"/>
          </a:p>
          <a:p>
            <a:pPr marL="0" indent="0">
              <a:buNone/>
            </a:pPr>
            <a:r>
              <a:rPr lang="fr-FR" dirty="0"/>
              <a:t>	- une insertion professionnelle directe</a:t>
            </a:r>
          </a:p>
          <a:p>
            <a:pPr marL="0" indent="0">
              <a:buNone/>
            </a:pPr>
            <a:r>
              <a:rPr lang="fr-FR" dirty="0"/>
              <a:t>	- une poursuite d’études </a:t>
            </a:r>
          </a:p>
          <a:p>
            <a:pPr marL="0" indent="0">
              <a:buNone/>
            </a:pPr>
            <a:r>
              <a:rPr lang="fr-FR" dirty="0"/>
              <a:t>	</a:t>
            </a:r>
          </a:p>
          <a:p>
            <a:pPr marL="0" indent="0">
              <a:buNone/>
            </a:pPr>
            <a:r>
              <a:rPr lang="fr-FR" dirty="0"/>
              <a:t>Quelles perspectives d’évolution professionnelle ? </a:t>
            </a:r>
          </a:p>
          <a:p>
            <a:pPr marL="0" indent="0">
              <a:buNone/>
            </a:pPr>
            <a:endParaRPr lang="fr-FR" dirty="0"/>
          </a:p>
          <a:p>
            <a:pPr marL="895350" indent="0">
              <a:buFontTx/>
              <a:buChar char="-"/>
            </a:pPr>
            <a:r>
              <a:rPr lang="fr-FR" dirty="0"/>
              <a:t>  grande stabilité dans la profession,</a:t>
            </a:r>
          </a:p>
          <a:p>
            <a:pPr marL="895350" indent="0">
              <a:buFontTx/>
              <a:buChar char="-"/>
            </a:pPr>
            <a:r>
              <a:rPr lang="fr-FR" dirty="0"/>
              <a:t>  évolution internes (référent…)	</a:t>
            </a:r>
          </a:p>
          <a:p>
            <a:pPr marL="895350" indent="0">
              <a:buNone/>
            </a:pPr>
            <a:r>
              <a:rPr lang="fr-FR" dirty="0"/>
              <a:t>-  institut de Formation aux Soins Infirmiers,</a:t>
            </a:r>
          </a:p>
          <a:p>
            <a:pPr marL="0" indent="0">
              <a:buNone/>
            </a:pPr>
            <a:r>
              <a:rPr lang="fr-FR" dirty="0"/>
              <a:t>	-  DEUST préparateur en pharmacie (par apprentissage)…</a:t>
            </a:r>
          </a:p>
          <a:p>
            <a:pPr marL="0" indent="0">
              <a:buNone/>
            </a:pPr>
            <a:endParaRPr lang="fr-FR" dirty="0"/>
          </a:p>
          <a:p>
            <a:pPr marL="0" indent="0">
              <a:buNone/>
            </a:pPr>
            <a:endParaRPr lang="fr-FR" dirty="0"/>
          </a:p>
        </p:txBody>
      </p:sp>
      <p:pic>
        <p:nvPicPr>
          <p:cNvPr id="5" name="Image 4">
            <a:extLst>
              <a:ext uri="{FF2B5EF4-FFF2-40B4-BE49-F238E27FC236}">
                <a16:creationId xmlns:a16="http://schemas.microsoft.com/office/drawing/2014/main" id="{74055CAF-1BCC-4520-9BF0-F88A8FCCE210}"/>
              </a:ext>
            </a:extLst>
          </p:cNvPr>
          <p:cNvPicPr>
            <a:picLocks noChangeAspect="1"/>
          </p:cNvPicPr>
          <p:nvPr/>
        </p:nvPicPr>
        <p:blipFill>
          <a:blip r:embed="rId2"/>
          <a:stretch>
            <a:fillRect/>
          </a:stretch>
        </p:blipFill>
        <p:spPr>
          <a:xfrm>
            <a:off x="736305" y="159952"/>
            <a:ext cx="11315157" cy="914479"/>
          </a:xfrm>
          <a:prstGeom prst="rect">
            <a:avLst/>
          </a:prstGeom>
        </p:spPr>
      </p:pic>
      <p:sp>
        <p:nvSpPr>
          <p:cNvPr id="9" name="Triangle isocèle 8">
            <a:extLst>
              <a:ext uri="{FF2B5EF4-FFF2-40B4-BE49-F238E27FC236}">
                <a16:creationId xmlns:a16="http://schemas.microsoft.com/office/drawing/2014/main" id="{A9E20661-4340-42A0-A737-D10C0763CE22}"/>
              </a:ext>
            </a:extLst>
          </p:cNvPr>
          <p:cNvSpPr/>
          <p:nvPr/>
        </p:nvSpPr>
        <p:spPr>
          <a:xfrm rot="5400000">
            <a:off x="533899" y="524322"/>
            <a:ext cx="219075" cy="185737"/>
          </a:xfrm>
          <a:prstGeom prst="triangle">
            <a:avLst/>
          </a:prstGeom>
          <a:solidFill>
            <a:srgbClr val="00A4AF"/>
          </a:solidFill>
          <a:ln>
            <a:noFill/>
          </a:ln>
          <a:effectLst/>
        </p:spPr>
        <p:style>
          <a:lnRef idx="1">
            <a:schemeClr val="accent1"/>
          </a:lnRef>
          <a:fillRef idx="3">
            <a:schemeClr val="accent1"/>
          </a:fillRef>
          <a:effectRef idx="2">
            <a:schemeClr val="accent1"/>
          </a:effectRef>
          <a:fontRef idx="minor">
            <a:schemeClr val="lt1"/>
          </a:fontRef>
        </p:style>
        <p:txBody>
          <a:bodyPr lIns="69933" tIns="34967" rIns="69933" bIns="34967" anchor="ctr"/>
          <a:lstStyle/>
          <a:p>
            <a:pPr algn="ctr" defTabSz="439566">
              <a:defRPr/>
            </a:pPr>
            <a:endParaRPr lang="fr-FR" dirty="0">
              <a:solidFill>
                <a:srgbClr val="7CD2F1"/>
              </a:solidFill>
            </a:endParaRPr>
          </a:p>
        </p:txBody>
      </p:sp>
    </p:spTree>
    <p:extLst>
      <p:ext uri="{BB962C8B-B14F-4D97-AF65-F5344CB8AC3E}">
        <p14:creationId xmlns:p14="http://schemas.microsoft.com/office/powerpoint/2010/main" val="28038150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1"/>
          </p:nvPr>
        </p:nvSpPr>
        <p:spPr>
          <a:xfrm>
            <a:off x="4340168" y="6356350"/>
            <a:ext cx="4114800" cy="365125"/>
          </a:xfrm>
        </p:spPr>
        <p:txBody>
          <a:bodyPr/>
          <a:lstStyle/>
          <a:p>
            <a:r>
              <a:rPr lang="fr-FR" dirty="0"/>
              <a:t>Intitulé de la direction/service interministérielle</a:t>
            </a:r>
          </a:p>
        </p:txBody>
      </p:sp>
      <p:sp>
        <p:nvSpPr>
          <p:cNvPr id="4" name="Espace réservé du numéro de diapositive 3"/>
          <p:cNvSpPr>
            <a:spLocks noGrp="1"/>
          </p:cNvSpPr>
          <p:nvPr>
            <p:ph type="sldNum" sz="quarter" idx="12"/>
          </p:nvPr>
        </p:nvSpPr>
        <p:spPr>
          <a:xfrm>
            <a:off x="8912168" y="6356350"/>
            <a:ext cx="2743200" cy="365125"/>
          </a:xfrm>
        </p:spPr>
        <p:txBody>
          <a:bodyPr/>
          <a:lstStyle/>
          <a:p>
            <a:fld id="{733122C9-A0B9-462F-8757-0847AD287B63}" type="slidenum">
              <a:rPr lang="fr-FR" smtClean="0"/>
              <a:pPr/>
              <a:t>9</a:t>
            </a:fld>
            <a:endParaRPr lang="fr-FR" dirty="0"/>
          </a:p>
        </p:txBody>
      </p:sp>
      <p:pic>
        <p:nvPicPr>
          <p:cNvPr id="1026" name="Picture 2" descr="carte de France avec ses 13 régions et ses départements en couleur">
            <a:extLst>
              <a:ext uri="{FF2B5EF4-FFF2-40B4-BE49-F238E27FC236}">
                <a16:creationId xmlns:a16="http://schemas.microsoft.com/office/drawing/2014/main" id="{3C066950-F047-DDF5-8EF4-334808A851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20424" y="820436"/>
            <a:ext cx="3993859" cy="4736496"/>
          </a:xfrm>
          <a:prstGeom prst="rect">
            <a:avLst/>
          </a:prstGeom>
          <a:noFill/>
          <a:extLst>
            <a:ext uri="{909E8E84-426E-40DD-AFC4-6F175D3DCCD1}">
              <a14:hiddenFill xmlns:a14="http://schemas.microsoft.com/office/drawing/2010/main">
                <a:solidFill>
                  <a:srgbClr val="FFFFFF"/>
                </a:solidFill>
              </a14:hiddenFill>
            </a:ext>
          </a:extLst>
        </p:spPr>
      </p:pic>
      <p:sp>
        <p:nvSpPr>
          <p:cNvPr id="18" name="ZoneTexte 17">
            <a:extLst>
              <a:ext uri="{FF2B5EF4-FFF2-40B4-BE49-F238E27FC236}">
                <a16:creationId xmlns:a16="http://schemas.microsoft.com/office/drawing/2014/main" id="{C51595EB-2DB1-F7B2-C7F2-637A09D57E18}"/>
              </a:ext>
            </a:extLst>
          </p:cNvPr>
          <p:cNvSpPr txBox="1"/>
          <p:nvPr/>
        </p:nvSpPr>
        <p:spPr>
          <a:xfrm>
            <a:off x="8653568" y="62403"/>
            <a:ext cx="3072341" cy="1785104"/>
          </a:xfrm>
          <a:prstGeom prst="rect">
            <a:avLst/>
          </a:prstGeom>
          <a:solidFill>
            <a:srgbClr val="B3B819"/>
          </a:solidFill>
        </p:spPr>
        <p:txBody>
          <a:bodyPr wrap="square" rtlCol="0">
            <a:spAutoFit/>
          </a:bodyPr>
          <a:lstStyle/>
          <a:p>
            <a:r>
              <a:rPr lang="fr-FR" sz="1000" dirty="0"/>
              <a:t>10 établissements : </a:t>
            </a:r>
          </a:p>
          <a:p>
            <a:pPr marL="228594" indent="-228594">
              <a:buFontTx/>
              <a:buChar char="-"/>
            </a:pPr>
            <a:r>
              <a:rPr lang="fr-FR" sz="1000" dirty="0"/>
              <a:t>LP Auguste </a:t>
            </a:r>
            <a:r>
              <a:rPr lang="fr-FR" sz="1000" dirty="0" err="1"/>
              <a:t>Béhal</a:t>
            </a:r>
            <a:r>
              <a:rPr lang="fr-FR" sz="1000" dirty="0"/>
              <a:t> Lens (62)</a:t>
            </a:r>
          </a:p>
          <a:p>
            <a:pPr marL="228594" indent="-228594">
              <a:buFontTx/>
              <a:buChar char="-"/>
            </a:pPr>
            <a:r>
              <a:rPr lang="fr-FR" sz="1000" dirty="0"/>
              <a:t>LP du Détroit - Calais(62) </a:t>
            </a:r>
          </a:p>
          <a:p>
            <a:pPr marL="228594" indent="-228594">
              <a:buFontTx/>
              <a:buChar char="-"/>
            </a:pPr>
            <a:r>
              <a:rPr lang="fr-FR" sz="1000" dirty="0"/>
              <a:t>LP Ile Jeanty Dunkerque (59)</a:t>
            </a:r>
          </a:p>
          <a:p>
            <a:pPr marL="228594" indent="-228594">
              <a:buFontTx/>
              <a:buChar char="-"/>
            </a:pPr>
            <a:r>
              <a:rPr lang="fr-FR" sz="1000" dirty="0"/>
              <a:t>LP Jules Daubié Laon (02)</a:t>
            </a:r>
          </a:p>
          <a:p>
            <a:pPr marL="228594" indent="-228594">
              <a:buFontTx/>
              <a:buChar char="-"/>
            </a:pPr>
            <a:r>
              <a:rPr lang="fr-FR" sz="1000" dirty="0"/>
              <a:t>LP JY Cousteau Wasquehal (59)</a:t>
            </a:r>
          </a:p>
          <a:p>
            <a:pPr marL="228594" indent="-228594">
              <a:buFontTx/>
              <a:buChar char="-"/>
            </a:pPr>
            <a:r>
              <a:rPr lang="fr-FR" sz="1000" dirty="0"/>
              <a:t>LP Placide Courtois Hautmont (59)</a:t>
            </a:r>
          </a:p>
          <a:p>
            <a:pPr marL="228594" indent="-228594">
              <a:buFontTx/>
              <a:buChar char="-"/>
            </a:pPr>
            <a:r>
              <a:rPr lang="fr-FR" sz="1000" dirty="0"/>
              <a:t>LP Savary Ferry Arras (62)</a:t>
            </a:r>
          </a:p>
          <a:p>
            <a:pPr marL="228594" indent="-228594">
              <a:buFontTx/>
              <a:buChar char="-"/>
            </a:pPr>
            <a:r>
              <a:rPr lang="fr-FR" sz="1000" dirty="0"/>
              <a:t>LP Edouard Gand Amiens (80)</a:t>
            </a:r>
          </a:p>
          <a:p>
            <a:pPr marL="228594" indent="-228594">
              <a:buFontTx/>
              <a:buChar char="-"/>
            </a:pPr>
            <a:r>
              <a:rPr lang="fr-FR" sz="1000" dirty="0"/>
              <a:t>LP du pays de saint Omer (62) </a:t>
            </a:r>
          </a:p>
          <a:p>
            <a:pPr marL="228594" indent="-228594">
              <a:buFontTx/>
              <a:buChar char="-"/>
            </a:pPr>
            <a:r>
              <a:rPr lang="fr-FR" sz="1000" dirty="0"/>
              <a:t>LP Sévigné Tourcoing (59)</a:t>
            </a:r>
          </a:p>
        </p:txBody>
      </p:sp>
      <p:cxnSp>
        <p:nvCxnSpPr>
          <p:cNvPr id="20" name="Connecteur droit avec flèche 19">
            <a:extLst>
              <a:ext uri="{FF2B5EF4-FFF2-40B4-BE49-F238E27FC236}">
                <a16:creationId xmlns:a16="http://schemas.microsoft.com/office/drawing/2014/main" id="{E11CA6CD-2251-DE90-4511-9853D8455B5A}"/>
              </a:ext>
            </a:extLst>
          </p:cNvPr>
          <p:cNvCxnSpPr>
            <a:cxnSpLocks/>
            <a:stCxn id="18" idx="1"/>
          </p:cNvCxnSpPr>
          <p:nvPr/>
        </p:nvCxnSpPr>
        <p:spPr>
          <a:xfrm flipH="1">
            <a:off x="6301557" y="954955"/>
            <a:ext cx="2352011" cy="4515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ZoneTexte 21">
            <a:extLst>
              <a:ext uri="{FF2B5EF4-FFF2-40B4-BE49-F238E27FC236}">
                <a16:creationId xmlns:a16="http://schemas.microsoft.com/office/drawing/2014/main" id="{DC409456-A6E3-9309-46A0-5670B2AF6628}"/>
              </a:ext>
            </a:extLst>
          </p:cNvPr>
          <p:cNvSpPr txBox="1"/>
          <p:nvPr/>
        </p:nvSpPr>
        <p:spPr>
          <a:xfrm>
            <a:off x="8653568" y="2124049"/>
            <a:ext cx="3072341" cy="861774"/>
          </a:xfrm>
          <a:prstGeom prst="rect">
            <a:avLst/>
          </a:prstGeom>
          <a:solidFill>
            <a:srgbClr val="E9B102"/>
          </a:solidFill>
        </p:spPr>
        <p:txBody>
          <a:bodyPr wrap="square" rtlCol="0">
            <a:spAutoFit/>
          </a:bodyPr>
          <a:lstStyle/>
          <a:p>
            <a:r>
              <a:rPr lang="fr-FR" sz="1000" dirty="0"/>
              <a:t>4 établissements : </a:t>
            </a:r>
          </a:p>
          <a:p>
            <a:pPr marL="228594" indent="-228594">
              <a:buFontTx/>
              <a:buChar char="-"/>
            </a:pPr>
            <a:r>
              <a:rPr lang="fr-FR" sz="1000" dirty="0"/>
              <a:t>LM Marie </a:t>
            </a:r>
            <a:r>
              <a:rPr lang="fr-FR" sz="1000" dirty="0" err="1"/>
              <a:t>Marvingt</a:t>
            </a:r>
            <a:r>
              <a:rPr lang="fr-FR" sz="1000" dirty="0"/>
              <a:t> Tomblaine (54) </a:t>
            </a:r>
          </a:p>
          <a:p>
            <a:pPr marL="228594" indent="-228594">
              <a:buFontTx/>
              <a:buChar char="-"/>
            </a:pPr>
            <a:r>
              <a:rPr lang="fr-FR" sz="1000" dirty="0" err="1"/>
              <a:t>Lpo</a:t>
            </a:r>
            <a:r>
              <a:rPr lang="fr-FR" sz="1000" dirty="0"/>
              <a:t> Amélie </a:t>
            </a:r>
            <a:r>
              <a:rPr lang="fr-FR" sz="1000" dirty="0" err="1"/>
              <a:t>Zurcher</a:t>
            </a:r>
            <a:r>
              <a:rPr lang="fr-FR" sz="1000" dirty="0"/>
              <a:t> Wittelsheim (68) </a:t>
            </a:r>
          </a:p>
          <a:p>
            <a:pPr marL="228594" indent="-228594">
              <a:buFontTx/>
              <a:buChar char="-"/>
            </a:pPr>
            <a:r>
              <a:rPr lang="fr-FR" sz="1000" dirty="0"/>
              <a:t>LP André </a:t>
            </a:r>
            <a:r>
              <a:rPr lang="fr-FR" sz="1000" dirty="0" err="1"/>
              <a:t>Sigfried</a:t>
            </a:r>
            <a:r>
              <a:rPr lang="fr-FR" sz="1000" dirty="0"/>
              <a:t> Haguenau (67) </a:t>
            </a:r>
          </a:p>
          <a:p>
            <a:pPr marL="228594" indent="-228594">
              <a:buFontTx/>
              <a:buChar char="-"/>
            </a:pPr>
            <a:r>
              <a:rPr lang="fr-FR" sz="1000" dirty="0"/>
              <a:t>LP Europe Reims (51)</a:t>
            </a:r>
          </a:p>
        </p:txBody>
      </p:sp>
      <p:sp>
        <p:nvSpPr>
          <p:cNvPr id="23" name="ZoneTexte 22">
            <a:extLst>
              <a:ext uri="{FF2B5EF4-FFF2-40B4-BE49-F238E27FC236}">
                <a16:creationId xmlns:a16="http://schemas.microsoft.com/office/drawing/2014/main" id="{DADB5008-D612-83E0-0A3F-9C7FEF140B1F}"/>
              </a:ext>
            </a:extLst>
          </p:cNvPr>
          <p:cNvSpPr txBox="1"/>
          <p:nvPr/>
        </p:nvSpPr>
        <p:spPr>
          <a:xfrm>
            <a:off x="8635222" y="3176491"/>
            <a:ext cx="3072341" cy="707886"/>
          </a:xfrm>
          <a:prstGeom prst="rect">
            <a:avLst/>
          </a:prstGeom>
          <a:solidFill>
            <a:srgbClr val="4DB447"/>
          </a:solidFill>
        </p:spPr>
        <p:txBody>
          <a:bodyPr wrap="square" rtlCol="0">
            <a:spAutoFit/>
          </a:bodyPr>
          <a:lstStyle/>
          <a:p>
            <a:r>
              <a:rPr lang="fr-FR" sz="1000" dirty="0"/>
              <a:t>3 établissements : </a:t>
            </a:r>
          </a:p>
          <a:p>
            <a:pPr marL="228594" indent="-228594">
              <a:buFontTx/>
              <a:buChar char="-"/>
            </a:pPr>
            <a:r>
              <a:rPr lang="fr-FR" sz="1000" dirty="0"/>
              <a:t>LP Claudie Haigneré Blanzy (71) </a:t>
            </a:r>
          </a:p>
          <a:p>
            <a:pPr marL="228594" indent="-228594">
              <a:buFontTx/>
              <a:buChar char="-"/>
            </a:pPr>
            <a:r>
              <a:rPr lang="fr-FR" sz="1000" dirty="0"/>
              <a:t>LP Jean Rostand Nevers (58) </a:t>
            </a:r>
          </a:p>
          <a:p>
            <a:pPr marL="228594" indent="-228594">
              <a:buFontTx/>
              <a:buChar char="-"/>
            </a:pPr>
            <a:r>
              <a:rPr lang="fr-FR" sz="1000" dirty="0"/>
              <a:t>LP Nelson Mandela Audincourt (25)</a:t>
            </a:r>
          </a:p>
        </p:txBody>
      </p:sp>
      <p:sp>
        <p:nvSpPr>
          <p:cNvPr id="24" name="ZoneTexte 23">
            <a:extLst>
              <a:ext uri="{FF2B5EF4-FFF2-40B4-BE49-F238E27FC236}">
                <a16:creationId xmlns:a16="http://schemas.microsoft.com/office/drawing/2014/main" id="{336DF909-5DB3-C92F-996B-505C59D6F89A}"/>
              </a:ext>
            </a:extLst>
          </p:cNvPr>
          <p:cNvSpPr txBox="1"/>
          <p:nvPr/>
        </p:nvSpPr>
        <p:spPr>
          <a:xfrm>
            <a:off x="8605814" y="4082676"/>
            <a:ext cx="3072341" cy="1169551"/>
          </a:xfrm>
          <a:prstGeom prst="rect">
            <a:avLst/>
          </a:prstGeom>
          <a:solidFill>
            <a:srgbClr val="0FA3A3"/>
          </a:solidFill>
        </p:spPr>
        <p:txBody>
          <a:bodyPr wrap="square" rtlCol="0">
            <a:spAutoFit/>
          </a:bodyPr>
          <a:lstStyle/>
          <a:p>
            <a:r>
              <a:rPr lang="fr-FR" sz="1000" dirty="0">
                <a:solidFill>
                  <a:schemeClr val="bg1"/>
                </a:solidFill>
              </a:rPr>
              <a:t>6 établissements : </a:t>
            </a:r>
          </a:p>
          <a:p>
            <a:pPr marL="228594" indent="-228594">
              <a:buFontTx/>
              <a:buChar char="-"/>
            </a:pPr>
            <a:r>
              <a:rPr lang="fr-FR" sz="1000" dirty="0">
                <a:solidFill>
                  <a:schemeClr val="bg1"/>
                </a:solidFill>
              </a:rPr>
              <a:t>CFA propreté INHNI Vénissieux (69) </a:t>
            </a:r>
          </a:p>
          <a:p>
            <a:pPr marL="228594" indent="-228594">
              <a:buFontTx/>
              <a:buChar char="-"/>
            </a:pPr>
            <a:r>
              <a:rPr lang="fr-FR" sz="1000" dirty="0">
                <a:solidFill>
                  <a:schemeClr val="bg1"/>
                </a:solidFill>
              </a:rPr>
              <a:t>LP Camus Firminy (42) </a:t>
            </a:r>
          </a:p>
          <a:p>
            <a:pPr marL="228594" indent="-228594">
              <a:buFontTx/>
              <a:buChar char="-"/>
            </a:pPr>
            <a:r>
              <a:rPr lang="fr-FR" sz="1000" dirty="0">
                <a:solidFill>
                  <a:schemeClr val="bg1"/>
                </a:solidFill>
              </a:rPr>
              <a:t>LP G. Voisin Bourg en Bresse (01) </a:t>
            </a:r>
          </a:p>
          <a:p>
            <a:pPr marL="228594" indent="-228594">
              <a:buFontTx/>
              <a:buChar char="-"/>
            </a:pPr>
            <a:r>
              <a:rPr lang="fr-FR" sz="1000" dirty="0">
                <a:solidFill>
                  <a:schemeClr val="bg1"/>
                </a:solidFill>
              </a:rPr>
              <a:t>LP H. Boucher Vénissieux (69) </a:t>
            </a:r>
          </a:p>
          <a:p>
            <a:pPr marL="228594" indent="-228594">
              <a:buFontTx/>
              <a:buChar char="-"/>
            </a:pPr>
            <a:r>
              <a:rPr lang="fr-FR" sz="1000" dirty="0">
                <a:solidFill>
                  <a:schemeClr val="bg1"/>
                </a:solidFill>
              </a:rPr>
              <a:t>LP J. Prévert Fontaine (39) </a:t>
            </a:r>
          </a:p>
          <a:p>
            <a:pPr marL="228594" indent="-228594">
              <a:buFontTx/>
              <a:buChar char="-"/>
            </a:pPr>
            <a:r>
              <a:rPr lang="fr-FR" sz="1000" dirty="0">
                <a:solidFill>
                  <a:schemeClr val="bg1"/>
                </a:solidFill>
              </a:rPr>
              <a:t>LP Gergovie Clermont Ferrand (63) </a:t>
            </a:r>
          </a:p>
        </p:txBody>
      </p:sp>
      <p:sp>
        <p:nvSpPr>
          <p:cNvPr id="25" name="ZoneTexte 24">
            <a:extLst>
              <a:ext uri="{FF2B5EF4-FFF2-40B4-BE49-F238E27FC236}">
                <a16:creationId xmlns:a16="http://schemas.microsoft.com/office/drawing/2014/main" id="{6ECCEBF0-F6A0-34B3-D5B6-7C1BC543457F}"/>
              </a:ext>
            </a:extLst>
          </p:cNvPr>
          <p:cNvSpPr txBox="1"/>
          <p:nvPr/>
        </p:nvSpPr>
        <p:spPr>
          <a:xfrm>
            <a:off x="8597312" y="5391525"/>
            <a:ext cx="3072341" cy="1015663"/>
          </a:xfrm>
          <a:prstGeom prst="rect">
            <a:avLst/>
          </a:prstGeom>
          <a:solidFill>
            <a:srgbClr val="F5A100"/>
          </a:solidFill>
        </p:spPr>
        <p:txBody>
          <a:bodyPr wrap="square" rtlCol="0">
            <a:spAutoFit/>
          </a:bodyPr>
          <a:lstStyle/>
          <a:p>
            <a:r>
              <a:rPr lang="fr-FR" sz="1000" dirty="0"/>
              <a:t>5 établissements : </a:t>
            </a:r>
          </a:p>
          <a:p>
            <a:pPr marL="228594" indent="-228594">
              <a:buFontTx/>
              <a:buChar char="-"/>
            </a:pPr>
            <a:r>
              <a:rPr lang="fr-FR" sz="1000" dirty="0"/>
              <a:t>CFA propreté INHNI Marseille (13) </a:t>
            </a:r>
          </a:p>
          <a:p>
            <a:pPr marL="228594" indent="-228594">
              <a:buFontTx/>
              <a:buChar char="-"/>
            </a:pPr>
            <a:r>
              <a:rPr lang="fr-FR" sz="1000" dirty="0"/>
              <a:t>LP Escoffier Cagnes sur Mer (06) </a:t>
            </a:r>
          </a:p>
          <a:p>
            <a:pPr marL="228594" indent="-228594">
              <a:buFontTx/>
              <a:buChar char="-"/>
            </a:pPr>
            <a:r>
              <a:rPr lang="fr-FR" sz="1000" dirty="0"/>
              <a:t>LP Parc saint Jean Toulon (83) </a:t>
            </a:r>
          </a:p>
          <a:p>
            <a:pPr marL="228594" indent="-228594">
              <a:buFontTx/>
              <a:buChar char="-"/>
            </a:pPr>
            <a:r>
              <a:rPr lang="fr-FR" sz="1000" dirty="0"/>
              <a:t>LP F de Croisset Grasse (06) </a:t>
            </a:r>
          </a:p>
          <a:p>
            <a:pPr marL="228594" indent="-228594">
              <a:buFontTx/>
              <a:buChar char="-"/>
            </a:pPr>
            <a:r>
              <a:rPr lang="fr-FR" sz="1000" dirty="0"/>
              <a:t>LP Simone Veil Marseille (13) </a:t>
            </a:r>
          </a:p>
        </p:txBody>
      </p:sp>
      <p:sp>
        <p:nvSpPr>
          <p:cNvPr id="26" name="ZoneTexte 25">
            <a:extLst>
              <a:ext uri="{FF2B5EF4-FFF2-40B4-BE49-F238E27FC236}">
                <a16:creationId xmlns:a16="http://schemas.microsoft.com/office/drawing/2014/main" id="{CDD908F7-4C90-8972-E8E2-E5420A73640B}"/>
              </a:ext>
            </a:extLst>
          </p:cNvPr>
          <p:cNvSpPr txBox="1"/>
          <p:nvPr/>
        </p:nvSpPr>
        <p:spPr>
          <a:xfrm>
            <a:off x="4409084" y="5338575"/>
            <a:ext cx="4014384" cy="1477328"/>
          </a:xfrm>
          <a:prstGeom prst="rect">
            <a:avLst/>
          </a:prstGeom>
          <a:solidFill>
            <a:srgbClr val="4FD1E7"/>
          </a:solidFill>
        </p:spPr>
        <p:txBody>
          <a:bodyPr wrap="square" rtlCol="0">
            <a:spAutoFit/>
          </a:bodyPr>
          <a:lstStyle/>
          <a:p>
            <a:r>
              <a:rPr lang="fr-FR" sz="1000" dirty="0"/>
              <a:t>8 établissements : </a:t>
            </a:r>
          </a:p>
          <a:p>
            <a:pPr marL="228594" indent="-228594">
              <a:buFontTx/>
              <a:buChar char="-"/>
            </a:pPr>
            <a:r>
              <a:rPr lang="fr-FR" sz="1000" dirty="0"/>
              <a:t>LP Lama Prévot Rémire </a:t>
            </a:r>
            <a:r>
              <a:rPr lang="fr-FR" sz="1000" dirty="0" err="1"/>
              <a:t>Monjoly</a:t>
            </a:r>
            <a:r>
              <a:rPr lang="fr-FR" sz="1000" dirty="0"/>
              <a:t> Guyane (973) </a:t>
            </a:r>
          </a:p>
          <a:p>
            <a:pPr marL="228594" indent="-228594">
              <a:buFontTx/>
              <a:buChar char="-"/>
            </a:pPr>
            <a:r>
              <a:rPr lang="fr-FR" sz="1000" dirty="0"/>
              <a:t>LP </a:t>
            </a:r>
            <a:r>
              <a:rPr lang="fr-FR" sz="1000" dirty="0" err="1"/>
              <a:t>Lumina</a:t>
            </a:r>
            <a:r>
              <a:rPr lang="fr-FR" sz="1000" dirty="0"/>
              <a:t> Sophie St Laurent du Maroni Guyane(973) </a:t>
            </a:r>
          </a:p>
          <a:p>
            <a:pPr marL="228594" indent="-228594">
              <a:buFontTx/>
              <a:buChar char="-"/>
            </a:pPr>
            <a:r>
              <a:rPr lang="fr-FR" sz="1000" dirty="0"/>
              <a:t>LP j DE </a:t>
            </a:r>
            <a:r>
              <a:rPr lang="fr-FR" sz="1000" dirty="0" err="1"/>
              <a:t>Rontaunay</a:t>
            </a:r>
            <a:r>
              <a:rPr lang="fr-FR" sz="1000" dirty="0"/>
              <a:t> Saint Denis La Réunion (974)</a:t>
            </a:r>
          </a:p>
          <a:p>
            <a:pPr marL="228594" indent="-228594">
              <a:buFontTx/>
              <a:buChar char="-"/>
            </a:pPr>
            <a:r>
              <a:rPr lang="fr-FR" sz="1000" dirty="0"/>
              <a:t>LP Victor Schoelcher Saint Louis La Réunion (974)</a:t>
            </a:r>
          </a:p>
          <a:p>
            <a:pPr marL="228594" indent="-228594">
              <a:buFontTx/>
              <a:buChar char="-"/>
            </a:pPr>
            <a:r>
              <a:rPr lang="fr-FR" sz="1000" dirty="0"/>
              <a:t>LP Mont Doré (98)</a:t>
            </a:r>
          </a:p>
          <a:p>
            <a:pPr marL="228594" indent="-228594">
              <a:buFontTx/>
              <a:buChar char="-"/>
            </a:pPr>
            <a:r>
              <a:rPr lang="fr-FR" sz="1000" dirty="0"/>
              <a:t>LP </a:t>
            </a:r>
            <a:r>
              <a:rPr lang="fr-FR" sz="1000" dirty="0" err="1"/>
              <a:t>Papara</a:t>
            </a:r>
            <a:r>
              <a:rPr lang="fr-FR" sz="1000" dirty="0"/>
              <a:t> (98)</a:t>
            </a:r>
          </a:p>
          <a:p>
            <a:pPr marL="228594" indent="-228594">
              <a:buFontTx/>
              <a:buChar char="-"/>
            </a:pPr>
            <a:r>
              <a:rPr lang="fr-FR" sz="1000" dirty="0"/>
              <a:t>LP Louis </a:t>
            </a:r>
            <a:r>
              <a:rPr lang="fr-FR" sz="1000" dirty="0" err="1"/>
              <a:t>Delgré</a:t>
            </a:r>
            <a:r>
              <a:rPr lang="fr-FR" sz="1000" dirty="0"/>
              <a:t> Le Moule Guadeloupe (971) </a:t>
            </a:r>
          </a:p>
          <a:p>
            <a:pPr marL="228594" indent="-228594">
              <a:buFontTx/>
              <a:buChar char="-"/>
            </a:pPr>
            <a:r>
              <a:rPr lang="fr-FR" sz="1000" dirty="0"/>
              <a:t>LP Dumas Jean Joseph Fort de France Martinique (972)</a:t>
            </a:r>
          </a:p>
        </p:txBody>
      </p:sp>
      <p:sp>
        <p:nvSpPr>
          <p:cNvPr id="27" name="ZoneTexte 26">
            <a:extLst>
              <a:ext uri="{FF2B5EF4-FFF2-40B4-BE49-F238E27FC236}">
                <a16:creationId xmlns:a16="http://schemas.microsoft.com/office/drawing/2014/main" id="{032859B9-02A7-4459-491B-6DCCE6A4CB19}"/>
              </a:ext>
            </a:extLst>
          </p:cNvPr>
          <p:cNvSpPr txBox="1"/>
          <p:nvPr/>
        </p:nvSpPr>
        <p:spPr>
          <a:xfrm>
            <a:off x="444907" y="6050709"/>
            <a:ext cx="3128087" cy="707886"/>
          </a:xfrm>
          <a:prstGeom prst="rect">
            <a:avLst/>
          </a:prstGeom>
          <a:solidFill>
            <a:srgbClr val="E85113"/>
          </a:solidFill>
        </p:spPr>
        <p:txBody>
          <a:bodyPr wrap="square" rtlCol="0">
            <a:spAutoFit/>
          </a:bodyPr>
          <a:lstStyle/>
          <a:p>
            <a:r>
              <a:rPr lang="fr-FR" sz="1000" dirty="0">
                <a:solidFill>
                  <a:schemeClr val="bg1"/>
                </a:solidFill>
              </a:rPr>
              <a:t>3 établissements : </a:t>
            </a:r>
          </a:p>
          <a:p>
            <a:pPr marL="228594" indent="-228594">
              <a:buFontTx/>
              <a:buChar char="-"/>
            </a:pPr>
            <a:r>
              <a:rPr lang="fr-FR" sz="1000" dirty="0">
                <a:solidFill>
                  <a:schemeClr val="bg1"/>
                </a:solidFill>
              </a:rPr>
              <a:t>CFA propreté INHNI Toulouse (31)</a:t>
            </a:r>
          </a:p>
          <a:p>
            <a:pPr marL="228594" indent="-228594">
              <a:buFontTx/>
              <a:buChar char="-"/>
            </a:pPr>
            <a:r>
              <a:rPr lang="fr-FR" sz="1000" dirty="0">
                <a:solidFill>
                  <a:schemeClr val="bg1"/>
                </a:solidFill>
              </a:rPr>
              <a:t>LP M A Riess Mazamet (31)</a:t>
            </a:r>
          </a:p>
          <a:p>
            <a:pPr marL="228594" indent="-228594">
              <a:buFontTx/>
              <a:buChar char="-"/>
            </a:pPr>
            <a:r>
              <a:rPr lang="fr-FR" sz="1000" dirty="0">
                <a:solidFill>
                  <a:schemeClr val="bg1"/>
                </a:solidFill>
              </a:rPr>
              <a:t>LP Jules Ferry, Montpellier (34)</a:t>
            </a:r>
          </a:p>
        </p:txBody>
      </p:sp>
      <p:sp>
        <p:nvSpPr>
          <p:cNvPr id="28" name="ZoneTexte 27">
            <a:extLst>
              <a:ext uri="{FF2B5EF4-FFF2-40B4-BE49-F238E27FC236}">
                <a16:creationId xmlns:a16="http://schemas.microsoft.com/office/drawing/2014/main" id="{DB582566-4CEE-49C0-A6AB-2C57115DAB79}"/>
              </a:ext>
            </a:extLst>
          </p:cNvPr>
          <p:cNvSpPr txBox="1"/>
          <p:nvPr/>
        </p:nvSpPr>
        <p:spPr>
          <a:xfrm>
            <a:off x="444905" y="5072882"/>
            <a:ext cx="3128088" cy="861774"/>
          </a:xfrm>
          <a:prstGeom prst="rect">
            <a:avLst/>
          </a:prstGeom>
          <a:solidFill>
            <a:srgbClr val="BECD00"/>
          </a:solidFill>
        </p:spPr>
        <p:txBody>
          <a:bodyPr wrap="square" rtlCol="0">
            <a:spAutoFit/>
          </a:bodyPr>
          <a:lstStyle/>
          <a:p>
            <a:r>
              <a:rPr lang="fr-FR" sz="1000" dirty="0"/>
              <a:t>4 établissements : </a:t>
            </a:r>
          </a:p>
          <a:p>
            <a:pPr marL="228594" indent="-228594">
              <a:buFontTx/>
              <a:buChar char="-"/>
            </a:pPr>
            <a:r>
              <a:rPr lang="fr-FR" sz="1000" dirty="0"/>
              <a:t>CFA propreté INHNI Pessac (33) </a:t>
            </a:r>
          </a:p>
          <a:p>
            <a:pPr marL="228594" indent="-228594">
              <a:buFontTx/>
              <a:buChar char="-"/>
            </a:pPr>
            <a:r>
              <a:rPr lang="fr-FR" sz="1000" dirty="0"/>
              <a:t>LP Flora Tristan </a:t>
            </a:r>
            <a:r>
              <a:rPr lang="fr-FR" sz="1000" dirty="0" err="1"/>
              <a:t>Camblanes</a:t>
            </a:r>
            <a:r>
              <a:rPr lang="fr-FR" sz="1000" dirty="0"/>
              <a:t> et </a:t>
            </a:r>
            <a:r>
              <a:rPr lang="fr-FR" sz="1000" dirty="0" err="1"/>
              <a:t>Meynac</a:t>
            </a:r>
            <a:r>
              <a:rPr lang="fr-FR" sz="1000" dirty="0"/>
              <a:t> (33) </a:t>
            </a:r>
          </a:p>
          <a:p>
            <a:pPr marL="228594" indent="-228594">
              <a:buFontTx/>
              <a:buChar char="-"/>
            </a:pPr>
            <a:r>
              <a:rPr lang="fr-FR" sz="1000" dirty="0"/>
              <a:t>LP L de Vinci Périgueux (24) </a:t>
            </a:r>
          </a:p>
          <a:p>
            <a:pPr marL="228594" indent="-228594">
              <a:buFontTx/>
              <a:buChar char="-"/>
            </a:pPr>
            <a:r>
              <a:rPr lang="fr-FR" sz="1000" dirty="0"/>
              <a:t>LP S. Veil Brive la Gaillarde (19) </a:t>
            </a:r>
          </a:p>
        </p:txBody>
      </p:sp>
      <p:sp>
        <p:nvSpPr>
          <p:cNvPr id="29" name="ZoneTexte 28">
            <a:extLst>
              <a:ext uri="{FF2B5EF4-FFF2-40B4-BE49-F238E27FC236}">
                <a16:creationId xmlns:a16="http://schemas.microsoft.com/office/drawing/2014/main" id="{D97D3B49-C180-BD7E-3FD7-50F7C4DAF7AC}"/>
              </a:ext>
            </a:extLst>
          </p:cNvPr>
          <p:cNvSpPr txBox="1"/>
          <p:nvPr/>
        </p:nvSpPr>
        <p:spPr>
          <a:xfrm>
            <a:off x="444905" y="3884293"/>
            <a:ext cx="3128088" cy="400110"/>
          </a:xfrm>
          <a:prstGeom prst="rect">
            <a:avLst/>
          </a:prstGeom>
          <a:solidFill>
            <a:srgbClr val="B7559E"/>
          </a:solidFill>
        </p:spPr>
        <p:txBody>
          <a:bodyPr wrap="square" rtlCol="0">
            <a:spAutoFit/>
          </a:bodyPr>
          <a:lstStyle/>
          <a:p>
            <a:r>
              <a:rPr lang="fr-FR" sz="1000" dirty="0">
                <a:solidFill>
                  <a:schemeClr val="bg1"/>
                </a:solidFill>
              </a:rPr>
              <a:t>1 établissement : </a:t>
            </a:r>
          </a:p>
          <a:p>
            <a:pPr marL="228594" indent="-228594">
              <a:buFontTx/>
              <a:buChar char="-"/>
            </a:pPr>
            <a:r>
              <a:rPr lang="fr-FR" sz="1000" dirty="0">
                <a:solidFill>
                  <a:schemeClr val="bg1"/>
                </a:solidFill>
              </a:rPr>
              <a:t>LP </a:t>
            </a:r>
            <a:r>
              <a:rPr lang="fr-FR" sz="1000" dirty="0" err="1">
                <a:solidFill>
                  <a:schemeClr val="bg1"/>
                </a:solidFill>
              </a:rPr>
              <a:t>Funay</a:t>
            </a:r>
            <a:r>
              <a:rPr lang="fr-FR" sz="1000" dirty="0">
                <a:solidFill>
                  <a:schemeClr val="bg1"/>
                </a:solidFill>
              </a:rPr>
              <a:t> Hélène Boucher Le Mans (72)</a:t>
            </a:r>
          </a:p>
        </p:txBody>
      </p:sp>
      <p:sp>
        <p:nvSpPr>
          <p:cNvPr id="30" name="ZoneTexte 29">
            <a:extLst>
              <a:ext uri="{FF2B5EF4-FFF2-40B4-BE49-F238E27FC236}">
                <a16:creationId xmlns:a16="http://schemas.microsoft.com/office/drawing/2014/main" id="{C99EFF24-6545-2E3D-5017-3F8CA4B7144F}"/>
              </a:ext>
            </a:extLst>
          </p:cNvPr>
          <p:cNvSpPr txBox="1"/>
          <p:nvPr/>
        </p:nvSpPr>
        <p:spPr>
          <a:xfrm>
            <a:off x="458268" y="4390451"/>
            <a:ext cx="3128088" cy="553998"/>
          </a:xfrm>
          <a:prstGeom prst="rect">
            <a:avLst/>
          </a:prstGeom>
          <a:solidFill>
            <a:srgbClr val="E6BA63"/>
          </a:solidFill>
        </p:spPr>
        <p:txBody>
          <a:bodyPr wrap="square" rtlCol="0">
            <a:spAutoFit/>
          </a:bodyPr>
          <a:lstStyle/>
          <a:p>
            <a:r>
              <a:rPr lang="fr-FR" sz="1000" dirty="0"/>
              <a:t>2 établissements : </a:t>
            </a:r>
          </a:p>
          <a:p>
            <a:pPr marL="228594" indent="-228594">
              <a:buFontTx/>
              <a:buChar char="-"/>
            </a:pPr>
            <a:r>
              <a:rPr lang="fr-FR" sz="1000" dirty="0"/>
              <a:t>CFA Propreté INHNI Tours (37 ) </a:t>
            </a:r>
          </a:p>
          <a:p>
            <a:pPr marL="228594" indent="-228594">
              <a:buFontTx/>
              <a:buChar char="-"/>
            </a:pPr>
            <a:r>
              <a:rPr lang="fr-FR" sz="1000" dirty="0"/>
              <a:t>LP Paul Gauguin Orléans (45)</a:t>
            </a:r>
          </a:p>
        </p:txBody>
      </p:sp>
      <p:sp>
        <p:nvSpPr>
          <p:cNvPr id="31" name="ZoneTexte 30">
            <a:extLst>
              <a:ext uri="{FF2B5EF4-FFF2-40B4-BE49-F238E27FC236}">
                <a16:creationId xmlns:a16="http://schemas.microsoft.com/office/drawing/2014/main" id="{063B4193-053A-545E-F8B0-7CC234D0B5B6}"/>
              </a:ext>
            </a:extLst>
          </p:cNvPr>
          <p:cNvSpPr txBox="1"/>
          <p:nvPr/>
        </p:nvSpPr>
        <p:spPr>
          <a:xfrm>
            <a:off x="444905" y="3203352"/>
            <a:ext cx="3128088" cy="553998"/>
          </a:xfrm>
          <a:prstGeom prst="rect">
            <a:avLst/>
          </a:prstGeom>
          <a:solidFill>
            <a:srgbClr val="998675"/>
          </a:solidFill>
        </p:spPr>
        <p:txBody>
          <a:bodyPr wrap="square" rtlCol="0">
            <a:spAutoFit/>
          </a:bodyPr>
          <a:lstStyle/>
          <a:p>
            <a:r>
              <a:rPr lang="fr-FR" sz="1000" dirty="0">
                <a:solidFill>
                  <a:schemeClr val="bg1"/>
                </a:solidFill>
              </a:rPr>
              <a:t>2 établissements : </a:t>
            </a:r>
          </a:p>
          <a:p>
            <a:pPr marL="228594" indent="-228594">
              <a:buFontTx/>
              <a:buChar char="-"/>
            </a:pPr>
            <a:r>
              <a:rPr lang="fr-FR" sz="1000" dirty="0">
                <a:solidFill>
                  <a:schemeClr val="bg1"/>
                </a:solidFill>
              </a:rPr>
              <a:t>CFA propreté INHNI Bruz (35) </a:t>
            </a:r>
          </a:p>
          <a:p>
            <a:pPr marL="228594" indent="-228594">
              <a:buFontTx/>
              <a:buChar char="-"/>
            </a:pPr>
            <a:r>
              <a:rPr lang="fr-FR" sz="1000" dirty="0">
                <a:solidFill>
                  <a:schemeClr val="bg1"/>
                </a:solidFill>
              </a:rPr>
              <a:t>LP jean Macé Lanester (56)</a:t>
            </a:r>
          </a:p>
        </p:txBody>
      </p:sp>
      <p:sp>
        <p:nvSpPr>
          <p:cNvPr id="32" name="ZoneTexte 31">
            <a:extLst>
              <a:ext uri="{FF2B5EF4-FFF2-40B4-BE49-F238E27FC236}">
                <a16:creationId xmlns:a16="http://schemas.microsoft.com/office/drawing/2014/main" id="{2CCD8B8A-6028-E748-BCB2-716B693FA7DC}"/>
              </a:ext>
            </a:extLst>
          </p:cNvPr>
          <p:cNvSpPr txBox="1"/>
          <p:nvPr/>
        </p:nvSpPr>
        <p:spPr>
          <a:xfrm>
            <a:off x="434768" y="1754366"/>
            <a:ext cx="3128088" cy="1323439"/>
          </a:xfrm>
          <a:prstGeom prst="rect">
            <a:avLst/>
          </a:prstGeom>
          <a:solidFill>
            <a:srgbClr val="D36C49"/>
          </a:solidFill>
        </p:spPr>
        <p:txBody>
          <a:bodyPr wrap="square" rtlCol="0">
            <a:spAutoFit/>
          </a:bodyPr>
          <a:lstStyle/>
          <a:p>
            <a:r>
              <a:rPr lang="fr-FR" sz="1000" dirty="0">
                <a:solidFill>
                  <a:schemeClr val="bg1"/>
                </a:solidFill>
              </a:rPr>
              <a:t>7 établissements : </a:t>
            </a:r>
          </a:p>
          <a:p>
            <a:pPr marL="228594" indent="-228594">
              <a:buFontTx/>
              <a:buChar char="-"/>
            </a:pPr>
            <a:r>
              <a:rPr lang="fr-FR" sz="1000" dirty="0">
                <a:solidFill>
                  <a:schemeClr val="bg1"/>
                </a:solidFill>
              </a:rPr>
              <a:t>LP Palissy Maromme (76) </a:t>
            </a:r>
          </a:p>
          <a:p>
            <a:pPr marL="228594" indent="-228594">
              <a:buFontTx/>
              <a:buChar char="-"/>
            </a:pPr>
            <a:r>
              <a:rPr lang="fr-FR" sz="1000" dirty="0">
                <a:solidFill>
                  <a:schemeClr val="bg1"/>
                </a:solidFill>
              </a:rPr>
              <a:t>LPO Jean </a:t>
            </a:r>
            <a:r>
              <a:rPr lang="fr-FR" sz="1000" dirty="0" err="1">
                <a:solidFill>
                  <a:schemeClr val="bg1"/>
                </a:solidFill>
              </a:rPr>
              <a:t>Jooris</a:t>
            </a:r>
            <a:r>
              <a:rPr lang="fr-FR" sz="1000" dirty="0">
                <a:solidFill>
                  <a:schemeClr val="bg1"/>
                </a:solidFill>
              </a:rPr>
              <a:t> Dives/Mer (14)</a:t>
            </a:r>
          </a:p>
          <a:p>
            <a:pPr marL="228594" indent="-228594">
              <a:buFontTx/>
              <a:buChar char="-"/>
            </a:pPr>
            <a:r>
              <a:rPr lang="fr-FR" sz="1000" dirty="0">
                <a:solidFill>
                  <a:schemeClr val="bg1"/>
                </a:solidFill>
              </a:rPr>
              <a:t>LP Thomas Pesquet Coutances (50)</a:t>
            </a:r>
          </a:p>
          <a:p>
            <a:pPr marL="228594" indent="-228594">
              <a:buFontTx/>
              <a:buChar char="-"/>
            </a:pPr>
            <a:r>
              <a:rPr lang="fr-FR" sz="1000" dirty="0">
                <a:solidFill>
                  <a:schemeClr val="bg1"/>
                </a:solidFill>
              </a:rPr>
              <a:t>LP Jean </a:t>
            </a:r>
            <a:r>
              <a:rPr lang="fr-FR" sz="1000" dirty="0" err="1">
                <a:solidFill>
                  <a:schemeClr val="bg1"/>
                </a:solidFill>
              </a:rPr>
              <a:t>Guehenno</a:t>
            </a:r>
            <a:r>
              <a:rPr lang="fr-FR" sz="1000" dirty="0">
                <a:solidFill>
                  <a:schemeClr val="bg1"/>
                </a:solidFill>
              </a:rPr>
              <a:t> Flers (61)</a:t>
            </a:r>
          </a:p>
          <a:p>
            <a:pPr marL="228594" indent="-228594">
              <a:buFontTx/>
              <a:buChar char="-"/>
            </a:pPr>
            <a:r>
              <a:rPr lang="fr-FR" sz="1000" dirty="0">
                <a:solidFill>
                  <a:schemeClr val="bg1"/>
                </a:solidFill>
              </a:rPr>
              <a:t>LP du Golf Dieppe (76)</a:t>
            </a:r>
          </a:p>
          <a:p>
            <a:pPr marL="228594" indent="-228594">
              <a:buFontTx/>
              <a:buChar char="-"/>
            </a:pPr>
            <a:r>
              <a:rPr lang="fr-FR" sz="1000" dirty="0">
                <a:solidFill>
                  <a:schemeClr val="bg1"/>
                </a:solidFill>
              </a:rPr>
              <a:t>LPO F, de Grâce Le Havre (76) </a:t>
            </a:r>
          </a:p>
          <a:p>
            <a:pPr marL="228594" indent="-228594">
              <a:buFontTx/>
              <a:buChar char="-"/>
            </a:pPr>
            <a:r>
              <a:rPr lang="fr-FR" sz="1000" dirty="0">
                <a:solidFill>
                  <a:schemeClr val="bg1"/>
                </a:solidFill>
              </a:rPr>
              <a:t>LPO Raymond Queneau Yvetot (76)</a:t>
            </a:r>
          </a:p>
        </p:txBody>
      </p:sp>
      <p:sp>
        <p:nvSpPr>
          <p:cNvPr id="33" name="ZoneTexte 32">
            <a:extLst>
              <a:ext uri="{FF2B5EF4-FFF2-40B4-BE49-F238E27FC236}">
                <a16:creationId xmlns:a16="http://schemas.microsoft.com/office/drawing/2014/main" id="{26F456DA-4AFB-5CBA-C659-2530BB444768}"/>
              </a:ext>
            </a:extLst>
          </p:cNvPr>
          <p:cNvSpPr txBox="1"/>
          <p:nvPr/>
        </p:nvSpPr>
        <p:spPr>
          <a:xfrm>
            <a:off x="433997" y="37599"/>
            <a:ext cx="3137164" cy="1631216"/>
          </a:xfrm>
          <a:prstGeom prst="rect">
            <a:avLst/>
          </a:prstGeom>
          <a:solidFill>
            <a:srgbClr val="F5A100"/>
          </a:solidFill>
        </p:spPr>
        <p:txBody>
          <a:bodyPr wrap="square" rtlCol="0">
            <a:spAutoFit/>
          </a:bodyPr>
          <a:lstStyle/>
          <a:p>
            <a:r>
              <a:rPr lang="fr-FR" sz="1000" dirty="0"/>
              <a:t>9 établissements : </a:t>
            </a:r>
          </a:p>
          <a:p>
            <a:pPr marL="228594" indent="-228594">
              <a:buFontTx/>
              <a:buChar char="-"/>
            </a:pPr>
            <a:r>
              <a:rPr lang="fr-FR" sz="1000" dirty="0"/>
              <a:t>CFA CAMAS Tremblay en France (93)	           </a:t>
            </a:r>
          </a:p>
          <a:p>
            <a:pPr marL="228594" indent="-228594">
              <a:buFontTx/>
              <a:buChar char="-"/>
            </a:pPr>
            <a:r>
              <a:rPr lang="fr-FR" sz="1000" dirty="0"/>
              <a:t>CFA propreté INHNI Villejuif (94) 	</a:t>
            </a:r>
          </a:p>
          <a:p>
            <a:pPr marL="228594" indent="-228594">
              <a:buFontTx/>
              <a:buChar char="-"/>
            </a:pPr>
            <a:r>
              <a:rPr lang="fr-FR" sz="1000" dirty="0"/>
              <a:t>CFA propreté INHNI Gennevilliers (92 ) LP Rostand Paris (75)	</a:t>
            </a:r>
          </a:p>
          <a:p>
            <a:pPr marL="228594" indent="-228594">
              <a:buFontTx/>
              <a:buChar char="-"/>
            </a:pPr>
            <a:r>
              <a:rPr lang="fr-FR" sz="1000" dirty="0"/>
              <a:t>LPO N et F Léger Argenteuil (95)</a:t>
            </a:r>
          </a:p>
          <a:p>
            <a:pPr marL="228594" indent="-228594">
              <a:buFontTx/>
              <a:buChar char="-"/>
            </a:pPr>
            <a:r>
              <a:rPr lang="fr-FR" sz="1000" dirty="0"/>
              <a:t>LPO L de Vinci St Michel sur Orge (91)</a:t>
            </a:r>
          </a:p>
          <a:p>
            <a:pPr marL="228594" indent="-228594">
              <a:buFontTx/>
              <a:buChar char="-"/>
            </a:pPr>
            <a:r>
              <a:rPr lang="fr-FR" sz="1000" dirty="0"/>
              <a:t>LPO Anatole France Colombes (92)</a:t>
            </a:r>
          </a:p>
          <a:p>
            <a:pPr marL="228594" indent="-228594">
              <a:buFontTx/>
              <a:buChar char="-"/>
            </a:pPr>
            <a:r>
              <a:rPr lang="fr-FR" sz="1000" dirty="0"/>
              <a:t>LP P de Coubertin Meaux (77)</a:t>
            </a:r>
          </a:p>
          <a:p>
            <a:pPr marL="228594" indent="-228594">
              <a:buFontTx/>
              <a:buChar char="-"/>
            </a:pPr>
            <a:r>
              <a:rPr lang="fr-FR" sz="1000" dirty="0"/>
              <a:t>LP Lucie Aubrac Pantin (93)</a:t>
            </a:r>
          </a:p>
        </p:txBody>
      </p:sp>
      <p:cxnSp>
        <p:nvCxnSpPr>
          <p:cNvPr id="36" name="Connecteur droit avec flèche 35">
            <a:extLst>
              <a:ext uri="{FF2B5EF4-FFF2-40B4-BE49-F238E27FC236}">
                <a16:creationId xmlns:a16="http://schemas.microsoft.com/office/drawing/2014/main" id="{1518F713-B0BE-C620-CAE6-E5F06A072442}"/>
              </a:ext>
            </a:extLst>
          </p:cNvPr>
          <p:cNvCxnSpPr>
            <a:cxnSpLocks/>
            <a:stCxn id="22" idx="1"/>
          </p:cNvCxnSpPr>
          <p:nvPr/>
        </p:nvCxnSpPr>
        <p:spPr>
          <a:xfrm flipH="1" flipV="1">
            <a:off x="6973632" y="1988840"/>
            <a:ext cx="1679936" cy="5660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8" name="Connecteur droit avec flèche 37">
            <a:extLst>
              <a:ext uri="{FF2B5EF4-FFF2-40B4-BE49-F238E27FC236}">
                <a16:creationId xmlns:a16="http://schemas.microsoft.com/office/drawing/2014/main" id="{E7913BC6-1377-743A-8833-87CA6393CF0D}"/>
              </a:ext>
            </a:extLst>
          </p:cNvPr>
          <p:cNvCxnSpPr>
            <a:cxnSpLocks/>
            <a:stCxn id="23" idx="1"/>
          </p:cNvCxnSpPr>
          <p:nvPr/>
        </p:nvCxnSpPr>
        <p:spPr>
          <a:xfrm flipH="1" flipV="1">
            <a:off x="6797213" y="2775326"/>
            <a:ext cx="1838009" cy="7551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0" name="Connecteur droit avec flèche 39">
            <a:extLst>
              <a:ext uri="{FF2B5EF4-FFF2-40B4-BE49-F238E27FC236}">
                <a16:creationId xmlns:a16="http://schemas.microsoft.com/office/drawing/2014/main" id="{21F44325-7F62-D841-458A-AF74D0F7FE0F}"/>
              </a:ext>
            </a:extLst>
          </p:cNvPr>
          <p:cNvCxnSpPr>
            <a:cxnSpLocks/>
            <a:stCxn id="24" idx="1"/>
          </p:cNvCxnSpPr>
          <p:nvPr/>
        </p:nvCxnSpPr>
        <p:spPr>
          <a:xfrm flipH="1" flipV="1">
            <a:off x="6797213" y="3507624"/>
            <a:ext cx="1808601" cy="11598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2" name="Connecteur droit avec flèche 41">
            <a:extLst>
              <a:ext uri="{FF2B5EF4-FFF2-40B4-BE49-F238E27FC236}">
                <a16:creationId xmlns:a16="http://schemas.microsoft.com/office/drawing/2014/main" id="{FFE497E7-E7D2-DFD5-7038-0D0F611FB17A}"/>
              </a:ext>
            </a:extLst>
          </p:cNvPr>
          <p:cNvCxnSpPr>
            <a:cxnSpLocks/>
          </p:cNvCxnSpPr>
          <p:nvPr/>
        </p:nvCxnSpPr>
        <p:spPr>
          <a:xfrm flipH="1" flipV="1">
            <a:off x="7170823" y="4233818"/>
            <a:ext cx="1464399" cy="11882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4" name="Connecteur droit avec flèche 43">
            <a:extLst>
              <a:ext uri="{FF2B5EF4-FFF2-40B4-BE49-F238E27FC236}">
                <a16:creationId xmlns:a16="http://schemas.microsoft.com/office/drawing/2014/main" id="{50CBED0E-40CE-7C35-B9A3-6950098EEF42}"/>
              </a:ext>
            </a:extLst>
          </p:cNvPr>
          <p:cNvCxnSpPr>
            <a:cxnSpLocks/>
          </p:cNvCxnSpPr>
          <p:nvPr/>
        </p:nvCxnSpPr>
        <p:spPr>
          <a:xfrm flipH="1" flipV="1">
            <a:off x="4220522" y="5551151"/>
            <a:ext cx="192841" cy="4240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7" name="Connecteur droit avec flèche 46">
            <a:extLst>
              <a:ext uri="{FF2B5EF4-FFF2-40B4-BE49-F238E27FC236}">
                <a16:creationId xmlns:a16="http://schemas.microsoft.com/office/drawing/2014/main" id="{4569FCDF-CC36-CD51-259F-5129112EDDAF}"/>
              </a:ext>
            </a:extLst>
          </p:cNvPr>
          <p:cNvCxnSpPr>
            <a:cxnSpLocks/>
          </p:cNvCxnSpPr>
          <p:nvPr/>
        </p:nvCxnSpPr>
        <p:spPr>
          <a:xfrm flipV="1">
            <a:off x="3580649" y="4194507"/>
            <a:ext cx="2236705" cy="18288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9" name="Connecteur droit avec flèche 48">
            <a:extLst>
              <a:ext uri="{FF2B5EF4-FFF2-40B4-BE49-F238E27FC236}">
                <a16:creationId xmlns:a16="http://schemas.microsoft.com/office/drawing/2014/main" id="{F446AD3C-C6EE-7125-8497-13069775F64F}"/>
              </a:ext>
            </a:extLst>
          </p:cNvPr>
          <p:cNvCxnSpPr>
            <a:cxnSpLocks/>
            <a:stCxn id="28" idx="3"/>
          </p:cNvCxnSpPr>
          <p:nvPr/>
        </p:nvCxnSpPr>
        <p:spPr>
          <a:xfrm flipV="1">
            <a:off x="3572993" y="3744686"/>
            <a:ext cx="1566670" cy="17590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1" name="Connecteur droit avec flèche 50">
            <a:extLst>
              <a:ext uri="{FF2B5EF4-FFF2-40B4-BE49-F238E27FC236}">
                <a16:creationId xmlns:a16="http://schemas.microsoft.com/office/drawing/2014/main" id="{B4360517-0E26-174A-6328-B032D7FCD9B7}"/>
              </a:ext>
            </a:extLst>
          </p:cNvPr>
          <p:cNvCxnSpPr>
            <a:cxnSpLocks/>
            <a:stCxn id="30" idx="3"/>
          </p:cNvCxnSpPr>
          <p:nvPr/>
        </p:nvCxnSpPr>
        <p:spPr>
          <a:xfrm flipV="1">
            <a:off x="3586356" y="2646222"/>
            <a:ext cx="2148458" cy="20212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3" name="Connecteur droit avec flèche 52">
            <a:extLst>
              <a:ext uri="{FF2B5EF4-FFF2-40B4-BE49-F238E27FC236}">
                <a16:creationId xmlns:a16="http://schemas.microsoft.com/office/drawing/2014/main" id="{6923F80D-02CE-DA63-5272-57F2ECD82F92}"/>
              </a:ext>
            </a:extLst>
          </p:cNvPr>
          <p:cNvCxnSpPr>
            <a:cxnSpLocks/>
            <a:stCxn id="29" idx="3"/>
          </p:cNvCxnSpPr>
          <p:nvPr/>
        </p:nvCxnSpPr>
        <p:spPr>
          <a:xfrm flipV="1">
            <a:off x="3572993" y="2713956"/>
            <a:ext cx="1311496" cy="13703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5" name="Connecteur droit avec flèche 54">
            <a:extLst>
              <a:ext uri="{FF2B5EF4-FFF2-40B4-BE49-F238E27FC236}">
                <a16:creationId xmlns:a16="http://schemas.microsoft.com/office/drawing/2014/main" id="{C2EC294F-263E-5986-7A1B-9D7F7855FF18}"/>
              </a:ext>
            </a:extLst>
          </p:cNvPr>
          <p:cNvCxnSpPr>
            <a:cxnSpLocks/>
            <a:stCxn id="31" idx="3"/>
          </p:cNvCxnSpPr>
          <p:nvPr/>
        </p:nvCxnSpPr>
        <p:spPr>
          <a:xfrm flipV="1">
            <a:off x="3572993" y="2240926"/>
            <a:ext cx="948590" cy="12394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7" name="Connecteur droit avec flèche 56">
            <a:extLst>
              <a:ext uri="{FF2B5EF4-FFF2-40B4-BE49-F238E27FC236}">
                <a16:creationId xmlns:a16="http://schemas.microsoft.com/office/drawing/2014/main" id="{2971BDD4-3236-3B69-332A-8F453797CF4D}"/>
              </a:ext>
            </a:extLst>
          </p:cNvPr>
          <p:cNvCxnSpPr>
            <a:cxnSpLocks/>
            <a:stCxn id="32" idx="3"/>
          </p:cNvCxnSpPr>
          <p:nvPr/>
        </p:nvCxnSpPr>
        <p:spPr>
          <a:xfrm flipV="1">
            <a:off x="3562856" y="1861691"/>
            <a:ext cx="1576808" cy="5543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9" name="Connecteur droit avec flèche 58">
            <a:extLst>
              <a:ext uri="{FF2B5EF4-FFF2-40B4-BE49-F238E27FC236}">
                <a16:creationId xmlns:a16="http://schemas.microsoft.com/office/drawing/2014/main" id="{D65EBCB9-A83B-90DD-7861-DE5C50600486}"/>
              </a:ext>
            </a:extLst>
          </p:cNvPr>
          <p:cNvCxnSpPr>
            <a:cxnSpLocks/>
            <a:stCxn id="33" idx="3"/>
          </p:cNvCxnSpPr>
          <p:nvPr/>
        </p:nvCxnSpPr>
        <p:spPr>
          <a:xfrm>
            <a:off x="3571161" y="853207"/>
            <a:ext cx="2318548" cy="9316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29" name="ZoneTexte 1028">
            <a:extLst>
              <a:ext uri="{FF2B5EF4-FFF2-40B4-BE49-F238E27FC236}">
                <a16:creationId xmlns:a16="http://schemas.microsoft.com/office/drawing/2014/main" id="{B22C6677-26DA-CD63-2A85-EB1C2C61FD76}"/>
              </a:ext>
            </a:extLst>
          </p:cNvPr>
          <p:cNvSpPr txBox="1"/>
          <p:nvPr/>
        </p:nvSpPr>
        <p:spPr>
          <a:xfrm>
            <a:off x="3799899" y="91405"/>
            <a:ext cx="4797413" cy="379656"/>
          </a:xfrm>
          <a:prstGeom prst="rect">
            <a:avLst/>
          </a:prstGeom>
          <a:noFill/>
        </p:spPr>
        <p:txBody>
          <a:bodyPr wrap="square" rtlCol="0">
            <a:spAutoFit/>
          </a:bodyPr>
          <a:lstStyle/>
          <a:p>
            <a:r>
              <a:rPr lang="fr-FR" sz="1867" dirty="0">
                <a:latin typeface="Arial Black" panose="020B0A04020102020204" pitchFamily="34" charset="0"/>
              </a:rPr>
              <a:t>Bac pro HPS : 64 établissements</a:t>
            </a:r>
          </a:p>
        </p:txBody>
      </p:sp>
    </p:spTree>
    <p:extLst>
      <p:ext uri="{BB962C8B-B14F-4D97-AF65-F5344CB8AC3E}">
        <p14:creationId xmlns:p14="http://schemas.microsoft.com/office/powerpoint/2010/main" val="308264838"/>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hème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1031</TotalTime>
  <Words>2283</Words>
  <Application>Microsoft Office PowerPoint</Application>
  <PresentationFormat>Grand écran</PresentationFormat>
  <Paragraphs>348</Paragraphs>
  <Slides>22</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22</vt:i4>
      </vt:variant>
    </vt:vector>
  </HeadingPairs>
  <TitlesOfParts>
    <vt:vector size="28" baseType="lpstr">
      <vt:lpstr>Arial</vt:lpstr>
      <vt:lpstr>Arial Black</vt:lpstr>
      <vt:lpstr>Arial Narrow</vt:lpstr>
      <vt:lpstr>Calibri</vt:lpstr>
      <vt:lpstr>Calibri Light</vt:lpstr>
      <vt:lpstr>Thème Office</vt:lpstr>
      <vt:lpstr>Présentation PowerPoint</vt:lpstr>
      <vt:lpstr>Présentation PowerPoint</vt:lpstr>
      <vt:lpstr>Le baccalauréat professionnel Hygiène Propreté Stérilisation </vt:lpstr>
      <vt:lpstr>Le baccalauréat professionnel Hygiène Propreté Stérilisation </vt:lpstr>
      <vt:lpstr>Présentation PowerPoint</vt:lpstr>
      <vt:lpstr>Présentation PowerPoint</vt:lpstr>
      <vt:lpstr>Présentation PowerPoint</vt:lpstr>
      <vt:lpstr>Présentation PowerPoint</vt:lpstr>
      <vt:lpstr>Présentation PowerPoint</vt:lpstr>
      <vt:lpstr>Présentation PowerPoint</vt:lpstr>
      <vt:lpstr>Le titre professionnel Agent de Stérilisation en Milieu Hospitalier (ASMH)</vt:lpstr>
      <vt:lpstr>Le titre professionnel Agent de Stérilisation en Milieu Hospitalier (ASMH)</vt:lpstr>
      <vt:lpstr>Le titre professionnel Agent de Stérilisation en Milieu Hospitalier (ASMH)</vt:lpstr>
      <vt:lpstr>Le titre professionnel Agent de Stérilisation en Milieu Hospitalier (ASMH)</vt:lpstr>
      <vt:lpstr>Présentation PowerPoint</vt:lpstr>
      <vt:lpstr>La Validation des Acquis de l’Expérience (VAE)</vt:lpstr>
      <vt:lpstr>Présentation PowerPoint</vt:lpstr>
      <vt:lpstr>Témoignage du Dr BREBANT, responsable du service de stérilisation, Hôpital FOCH, Suresnes</vt:lpstr>
      <vt:lpstr>Développer des collaborations locales entre établissements  de santé et établissements de formation</vt:lpstr>
      <vt:lpstr>Une relation de confiance tripartite à construire…                                             …pour un trio gagnant-gagnant-gagnant</vt:lpstr>
      <vt:lpstr>Développer des collaborations locales entre établissements  de santé et établissements de formation</vt:lpstr>
      <vt:lpstr>Présentation PowerPoint</vt:lpstr>
    </vt:vector>
  </TitlesOfParts>
  <Company>HOPSCOTCHGROUPE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Margot CHESTERMAN</dc:creator>
  <cp:lastModifiedBy>Michel CHAUVET</cp:lastModifiedBy>
  <cp:revision>127</cp:revision>
  <dcterms:created xsi:type="dcterms:W3CDTF">2016-10-25T14:40:03Z</dcterms:created>
  <dcterms:modified xsi:type="dcterms:W3CDTF">2022-09-29T06:33:33Z</dcterms:modified>
</cp:coreProperties>
</file>